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3" r:id="rId3"/>
    <p:sldId id="260" r:id="rId4"/>
    <p:sldId id="261" r:id="rId5"/>
    <p:sldId id="262" r:id="rId6"/>
    <p:sldId id="285" r:id="rId7"/>
    <p:sldId id="258" r:id="rId8"/>
    <p:sldId id="265" r:id="rId9"/>
    <p:sldId id="336" r:id="rId10"/>
    <p:sldId id="350" r:id="rId11"/>
    <p:sldId id="266" r:id="rId12"/>
    <p:sldId id="268" r:id="rId13"/>
    <p:sldId id="269" r:id="rId14"/>
    <p:sldId id="275" r:id="rId15"/>
    <p:sldId id="276" r:id="rId16"/>
    <p:sldId id="278" r:id="rId17"/>
    <p:sldId id="288" r:id="rId18"/>
    <p:sldId id="310" r:id="rId19"/>
    <p:sldId id="331" r:id="rId20"/>
    <p:sldId id="287" r:id="rId21"/>
    <p:sldId id="279" r:id="rId22"/>
    <p:sldId id="339" r:id="rId23"/>
    <p:sldId id="340" r:id="rId24"/>
    <p:sldId id="344" r:id="rId25"/>
    <p:sldId id="345" r:id="rId26"/>
    <p:sldId id="341" r:id="rId27"/>
    <p:sldId id="321" r:id="rId28"/>
    <p:sldId id="323" r:id="rId29"/>
    <p:sldId id="330" r:id="rId30"/>
    <p:sldId id="324" r:id="rId31"/>
    <p:sldId id="280" r:id="rId32"/>
    <p:sldId id="322" r:id="rId33"/>
    <p:sldId id="325" r:id="rId34"/>
    <p:sldId id="326" r:id="rId35"/>
    <p:sldId id="338" r:id="rId36"/>
    <p:sldId id="328" r:id="rId37"/>
    <p:sldId id="31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E3E5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181" autoAdjust="0"/>
  </p:normalViewPr>
  <p:slideViewPr>
    <p:cSldViewPr snapToGrid="0" snapToObjects="1">
      <p:cViewPr varScale="1">
        <p:scale>
          <a:sx n="97" d="100"/>
          <a:sy n="97" d="100"/>
        </p:scale>
        <p:origin x="-8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dsturgeon:CTP%20us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600" b="1" i="0"/>
                  </a:pPr>
                  <a:endParaRPr lang="en-US"/>
                </a:p>
              </c:txPr>
              <c:dLblPos val="outEnd"/>
              <c:showCatName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600" b="1" i="0"/>
                  </a:pPr>
                  <a:endParaRPr lang="en-US"/>
                </a:p>
              </c:txPr>
              <c:dLblPos val="outEnd"/>
              <c:showCatName val="1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600" b="1" i="0"/>
                  </a:pPr>
                  <a:endParaRPr lang="en-US"/>
                </a:p>
              </c:txPr>
              <c:dLblPos val="outEnd"/>
              <c:showCatName val="1"/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600" b="1" i="0"/>
                  </a:pPr>
                  <a:endParaRPr lang="en-US"/>
                </a:p>
              </c:txPr>
              <c:dLblPos val="outEnd"/>
              <c:showCatName val="1"/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600" b="1" i="0"/>
                  </a:pPr>
                  <a:endParaRPr lang="en-US"/>
                </a:p>
              </c:txPr>
              <c:dLblPos val="outEnd"/>
              <c:showCatName val="1"/>
            </c:dLbl>
            <c:dLbl>
              <c:idx val="5"/>
              <c:layout>
                <c:manualLayout>
                  <c:x val="-0.0256410152872944"/>
                  <c:y val="0.0186722006952822"/>
                </c:manualLayout>
              </c:layout>
              <c:tx>
                <c:rich>
                  <a:bodyPr/>
                  <a:lstStyle/>
                  <a:p>
                    <a:pPr>
                      <a:defRPr sz="1600" b="1" i="0"/>
                    </a:pPr>
                    <a:r>
                      <a:rPr lang="en-US" sz="1600" b="1" i="0" dirty="0" smtClean="0"/>
                      <a:t>Korea</a:t>
                    </a:r>
                    <a:endParaRPr lang="en-US" sz="1600" b="1" i="0" dirty="0"/>
                  </a:p>
                </c:rich>
              </c:tx>
              <c:spPr/>
              <c:dLblPos val="bestFit"/>
              <c:showCatName val="1"/>
            </c:dLbl>
            <c:dLbl>
              <c:idx val="6"/>
              <c:layout>
                <c:manualLayout>
                  <c:x val="-0.0153846091723767"/>
                  <c:y val="0.00933610034764109"/>
                </c:manualLayout>
              </c:layout>
              <c:spPr/>
              <c:txPr>
                <a:bodyPr/>
                <a:lstStyle/>
                <a:p>
                  <a:pPr>
                    <a:defRPr sz="1600" b="1" i="0"/>
                  </a:pPr>
                  <a:endParaRPr lang="en-US"/>
                </a:p>
              </c:txPr>
              <c:dLblPos val="bestFit"/>
              <c:showCatName val="1"/>
            </c:dLbl>
            <c:dLbl>
              <c:idx val="7"/>
              <c:layout>
                <c:manualLayout>
                  <c:x val="0.00512820305745887"/>
                  <c:y val="-0.00622406689842739"/>
                </c:manualLayout>
              </c:layout>
              <c:spPr/>
              <c:txPr>
                <a:bodyPr/>
                <a:lstStyle/>
                <a:p>
                  <a:pPr>
                    <a:defRPr sz="1600" b="1" i="0"/>
                  </a:pPr>
                  <a:endParaRPr lang="en-US"/>
                </a:p>
              </c:txPr>
              <c:dLblPos val="bestFit"/>
              <c:showCatName val="1"/>
            </c:dLbl>
            <c:dLbl>
              <c:idx val="8"/>
              <c:layout>
                <c:manualLayout>
                  <c:x val="0.00512820305745889"/>
                  <c:y val="-0.0248962675937096"/>
                </c:manualLayout>
              </c:layout>
              <c:tx>
                <c:rich>
                  <a:bodyPr/>
                  <a:lstStyle/>
                  <a:p>
                    <a:pPr>
                      <a:defRPr sz="1600" b="1" i="0"/>
                    </a:pPr>
                    <a:r>
                      <a:rPr lang="en-US" sz="1600" b="1" i="0" dirty="0" smtClean="0"/>
                      <a:t>UK</a:t>
                    </a:r>
                    <a:endParaRPr lang="en-US" sz="1600" b="1" i="0" dirty="0"/>
                  </a:p>
                </c:rich>
              </c:tx>
              <c:spPr/>
              <c:dLblPos val="bestFit"/>
              <c:showCatName val="1"/>
            </c:dLbl>
            <c:dLbl>
              <c:idx val="9"/>
              <c:layout/>
              <c:spPr/>
              <c:txPr>
                <a:bodyPr/>
                <a:lstStyle/>
                <a:p>
                  <a:pPr>
                    <a:defRPr sz="1600" b="1" i="0"/>
                  </a:pPr>
                  <a:endParaRPr lang="en-US"/>
                </a:p>
              </c:txPr>
              <c:dLblPos val="outEnd"/>
              <c:showCatName val="1"/>
            </c:dLbl>
            <c:delete val="1"/>
          </c:dLbls>
          <c:cat>
            <c:strRef>
              <c:f>Sheet1!$A$1:$A$10</c:f>
              <c:strCache>
                <c:ptCount val="10"/>
                <c:pt idx="0">
                  <c:v>Taiwan</c:v>
                </c:pt>
                <c:pt idx="1">
                  <c:v>Mainland China</c:v>
                </c:pt>
                <c:pt idx="2">
                  <c:v>Hong Kong</c:v>
                </c:pt>
                <c:pt idx="3">
                  <c:v>United States</c:v>
                </c:pt>
                <c:pt idx="4">
                  <c:v>Japan</c:v>
                </c:pt>
                <c:pt idx="5">
                  <c:v>South Korea</c:v>
                </c:pt>
                <c:pt idx="6">
                  <c:v>Canada</c:v>
                </c:pt>
                <c:pt idx="7">
                  <c:v>Germany</c:v>
                </c:pt>
                <c:pt idx="8">
                  <c:v>United Kingdom</c:v>
                </c:pt>
                <c:pt idx="9">
                  <c:v>Other</c:v>
                </c:pt>
              </c:strCache>
            </c:strRef>
          </c:cat>
          <c:val>
            <c:numRef>
              <c:f>Sheet1!$B$1:$B$10</c:f>
              <c:numCache>
                <c:formatCode>#,##0</c:formatCode>
                <c:ptCount val="10"/>
                <c:pt idx="0">
                  <c:v>1.826246E6</c:v>
                </c:pt>
                <c:pt idx="1">
                  <c:v>914783.0</c:v>
                </c:pt>
                <c:pt idx="2">
                  <c:v>793385.0</c:v>
                </c:pt>
                <c:pt idx="3">
                  <c:v>495854.0</c:v>
                </c:pt>
                <c:pt idx="4">
                  <c:v>295681.0</c:v>
                </c:pt>
                <c:pt idx="5">
                  <c:v>122581.0</c:v>
                </c:pt>
                <c:pt idx="6">
                  <c:v>85041.0</c:v>
                </c:pt>
                <c:pt idx="7">
                  <c:v>72901.0</c:v>
                </c:pt>
                <c:pt idx="8">
                  <c:v>64832.0</c:v>
                </c:pt>
                <c:pt idx="9">
                  <c:v>476760.0</c:v>
                </c:pt>
              </c:numCache>
            </c:numRef>
          </c:val>
        </c:ser>
        <c:firstSliceAng val="0"/>
      </c:pieChart>
    </c:plotArea>
    <c:plotVisOnly val="1"/>
  </c:chart>
  <c:spPr>
    <a:noFill/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 smtClean="0"/>
              <a:t>August 5,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B6D5F-9564-DA44-865E-CA8FA5538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 smtClean="0"/>
              <a:t>August 5, 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C0598-D7C6-EE43-8F91-4C050DEAE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0598-D7C6-EE43-8F91-4C050DEAE8A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TW" smtClean="0"/>
              <a:t>August 5, 2015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August 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August 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August 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August 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August 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August 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August 5,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August 5,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August 5,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August 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August 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August 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05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Towards a Scalable Digital Library of Pre-Modern Chinese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31654"/>
            <a:ext cx="6400800" cy="822591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http://</a:t>
            </a:r>
            <a:r>
              <a:rPr lang="en-US" altLang="zh-TW" b="1" dirty="0" err="1" smtClean="0">
                <a:solidFill>
                  <a:schemeClr val="bg1"/>
                </a:solidFill>
              </a:rPr>
              <a:t>ctext.org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329" y="5603242"/>
            <a:ext cx="420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Donald Sturgeon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Postdoctoral Fellow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>Fairbank Center for Chinese Studies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Scalability: A pragmatic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the greatest extent possible:</a:t>
            </a:r>
          </a:p>
          <a:p>
            <a:pPr lvl="1"/>
            <a:r>
              <a:rPr lang="en-US" dirty="0" smtClean="0"/>
              <a:t>Automate what can be done automatically</a:t>
            </a:r>
          </a:p>
          <a:p>
            <a:pPr lvl="2"/>
            <a:r>
              <a:rPr lang="en-US" dirty="0" smtClean="0"/>
              <a:t>Automation can often give </a:t>
            </a:r>
            <a:r>
              <a:rPr lang="en-US" i="1" dirty="0" smtClean="0"/>
              <a:t>approximate </a:t>
            </a:r>
            <a:r>
              <a:rPr lang="en-US" dirty="0" smtClean="0"/>
              <a:t>results</a:t>
            </a:r>
          </a:p>
          <a:p>
            <a:pPr lvl="3"/>
            <a:r>
              <a:rPr lang="en-US" dirty="0" smtClean="0"/>
              <a:t>E.g. OCR-enabled search, machine translation</a:t>
            </a:r>
          </a:p>
          <a:p>
            <a:pPr lvl="2"/>
            <a:r>
              <a:rPr lang="en-US" dirty="0" smtClean="0"/>
              <a:t>Sometimes </a:t>
            </a:r>
            <a:r>
              <a:rPr lang="en-US" i="1" dirty="0" smtClean="0"/>
              <a:t>only </a:t>
            </a:r>
            <a:r>
              <a:rPr lang="en-US" dirty="0" smtClean="0"/>
              <a:t>automation can provide results</a:t>
            </a:r>
          </a:p>
          <a:p>
            <a:pPr lvl="3"/>
            <a:r>
              <a:rPr lang="en-US" dirty="0" smtClean="0"/>
              <a:t>E.g. Statistical data on large corpora</a:t>
            </a:r>
          </a:p>
          <a:p>
            <a:pPr lvl="1"/>
            <a:r>
              <a:rPr lang="en-US" dirty="0" smtClean="0"/>
              <a:t>Crowd-source what cannot be automated</a:t>
            </a:r>
          </a:p>
          <a:p>
            <a:pPr lvl="2"/>
            <a:r>
              <a:rPr lang="en-US" dirty="0" smtClean="0"/>
              <a:t>Sometimes only human beings will do</a:t>
            </a:r>
          </a:p>
          <a:p>
            <a:pPr lvl="3"/>
            <a:r>
              <a:rPr lang="en-US" dirty="0" smtClean="0"/>
              <a:t>E.g. Interpretation, scholarship,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limited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Automation</a:t>
            </a:r>
          </a:p>
          <a:p>
            <a:pPr lvl="1"/>
            <a:r>
              <a:rPr lang="en-US" dirty="0" smtClean="0"/>
              <a:t>Computer time is </a:t>
            </a:r>
            <a:r>
              <a:rPr lang="en-US" i="1" dirty="0" smtClean="0"/>
              <a:t>cheaper</a:t>
            </a:r>
            <a:r>
              <a:rPr lang="en-US" dirty="0" smtClean="0"/>
              <a:t> than human time</a:t>
            </a:r>
          </a:p>
          <a:p>
            <a:pPr lvl="1"/>
            <a:r>
              <a:rPr lang="en-US" dirty="0" smtClean="0"/>
              <a:t>Computer time is more </a:t>
            </a:r>
            <a:r>
              <a:rPr lang="en-US" i="1" dirty="0" smtClean="0"/>
              <a:t>scalable</a:t>
            </a:r>
          </a:p>
          <a:p>
            <a:pPr lvl="1"/>
            <a:r>
              <a:rPr lang="en-US" dirty="0" smtClean="0"/>
              <a:t>High setup costs, low ongoing costs</a:t>
            </a:r>
          </a:p>
          <a:p>
            <a:r>
              <a:rPr lang="en-US" dirty="0" smtClean="0"/>
              <a:t>Difficult to create a definitive reference</a:t>
            </a:r>
          </a:p>
          <a:p>
            <a:pPr lvl="1"/>
            <a:r>
              <a:rPr lang="en-US" dirty="0" smtClean="0"/>
              <a:t>No resources to proofread all texts</a:t>
            </a:r>
          </a:p>
          <a:p>
            <a:r>
              <a:rPr lang="en-US" dirty="0" smtClean="0"/>
              <a:t>Give users tools to verify accuracy </a:t>
            </a:r>
            <a:r>
              <a:rPr lang="en-US" i="1" dirty="0" smtClean="0"/>
              <a:t>themselves</a:t>
            </a:r>
          </a:p>
          <a:p>
            <a:pPr lvl="1"/>
            <a:r>
              <a:rPr lang="en-US" dirty="0" smtClean="0"/>
              <a:t>Check primary sources directly</a:t>
            </a:r>
          </a:p>
          <a:p>
            <a:r>
              <a:rPr lang="en-US" dirty="0" smtClean="0"/>
              <a:t>Ask users to help edit texts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Writing dictionaries is hard (and not scalable)</a:t>
            </a:r>
          </a:p>
          <a:p>
            <a:pPr lvl="1"/>
            <a:r>
              <a:rPr lang="en-US" dirty="0" smtClean="0"/>
              <a:t>Tens of thousands of Chinese characters</a:t>
            </a:r>
          </a:p>
          <a:p>
            <a:pPr lvl="1"/>
            <a:r>
              <a:rPr lang="en-US" dirty="0" smtClean="0"/>
              <a:t>Majority of characters are extremely rare</a:t>
            </a:r>
          </a:p>
          <a:p>
            <a:r>
              <a:rPr lang="en-US" dirty="0" smtClean="0"/>
              <a:t>Assembling primary evidence is easy</a:t>
            </a:r>
          </a:p>
          <a:p>
            <a:pPr lvl="1"/>
            <a:r>
              <a:rPr lang="en-US" dirty="0" smtClean="0"/>
              <a:t>In a large corpus, most characters appear </a:t>
            </a:r>
            <a:r>
              <a:rPr lang="en-US" i="1" dirty="0" smtClean="0"/>
              <a:t>somewhere</a:t>
            </a:r>
          </a:p>
          <a:p>
            <a:pPr lvl="1"/>
            <a:r>
              <a:rPr lang="en-US" dirty="0" smtClean="0"/>
              <a:t>The more obscure the character, the more important each occurrence is</a:t>
            </a:r>
          </a:p>
          <a:p>
            <a:pPr lvl="1"/>
            <a:r>
              <a:rPr lang="en-US" dirty="0" smtClean="0"/>
              <a:t>The more common the character, the more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906108"/>
          </a:xfrm>
          <a:prstGeom prst="rect">
            <a:avLst/>
          </a:prstGeom>
        </p:spPr>
      </p:pic>
      <p:grpSp>
        <p:nvGrpSpPr>
          <p:cNvPr id="4" name="Group 15"/>
          <p:cNvGrpSpPr/>
          <p:nvPr/>
        </p:nvGrpSpPr>
        <p:grpSpPr>
          <a:xfrm>
            <a:off x="2613895" y="2206890"/>
            <a:ext cx="5678772" cy="628242"/>
            <a:chOff x="2613895" y="2206890"/>
            <a:chExt cx="5678772" cy="628242"/>
          </a:xfrm>
        </p:grpSpPr>
        <p:sp>
          <p:nvSpPr>
            <p:cNvPr id="6" name="TextBox 5"/>
            <p:cNvSpPr txBox="1"/>
            <p:nvPr/>
          </p:nvSpPr>
          <p:spPr>
            <a:xfrm>
              <a:off x="6485411" y="2465800"/>
              <a:ext cx="1807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Kangxi</a:t>
              </a:r>
              <a:r>
                <a:rPr lang="en-US" dirty="0" smtClean="0">
                  <a:solidFill>
                    <a:srgbClr val="FF0000"/>
                  </a:solidFill>
                </a:rPr>
                <a:t> Dictionary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rot="10800000">
              <a:off x="2613895" y="2206890"/>
              <a:ext cx="3871516" cy="4435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1"/>
            </p:cNvCxnSpPr>
            <p:nvPr/>
          </p:nvCxnSpPr>
          <p:spPr>
            <a:xfrm rot="10800000">
              <a:off x="3698905" y="2206890"/>
              <a:ext cx="2786507" cy="44357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6"/>
          <p:cNvGrpSpPr/>
          <p:nvPr/>
        </p:nvGrpSpPr>
        <p:grpSpPr>
          <a:xfrm>
            <a:off x="1667344" y="3596596"/>
            <a:ext cx="6850685" cy="2178564"/>
            <a:chOff x="1667344" y="3596596"/>
            <a:chExt cx="6850685" cy="2178564"/>
          </a:xfrm>
        </p:grpSpPr>
        <p:sp>
          <p:nvSpPr>
            <p:cNvPr id="22" name="TextBox 21"/>
            <p:cNvSpPr txBox="1"/>
            <p:nvPr/>
          </p:nvSpPr>
          <p:spPr>
            <a:xfrm>
              <a:off x="5697085" y="3596596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Guangyun</a:t>
              </a:r>
              <a:r>
                <a:rPr lang="en-US" dirty="0" smtClean="0">
                  <a:solidFill>
                    <a:srgbClr val="FF0000"/>
                  </a:solidFill>
                </a:rPr>
                <a:t>, commentaries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0800000" flipV="1">
              <a:off x="5113867" y="3965926"/>
              <a:ext cx="1843374" cy="156460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eft Brace 26"/>
            <p:cNvSpPr/>
            <p:nvPr/>
          </p:nvSpPr>
          <p:spPr>
            <a:xfrm rot="16200000" flipH="1">
              <a:off x="4970373" y="2227504"/>
              <a:ext cx="244627" cy="6850685"/>
            </a:xfrm>
            <a:prstGeom prst="leftBrace">
              <a:avLst>
                <a:gd name="adj1" fmla="val 108704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457200" y="4121727"/>
            <a:ext cx="835891" cy="1200727"/>
            <a:chOff x="457200" y="4121727"/>
            <a:chExt cx="835891" cy="1200727"/>
          </a:xfrm>
        </p:grpSpPr>
        <p:sp>
          <p:nvSpPr>
            <p:cNvPr id="12" name="Oval 11"/>
            <p:cNvSpPr/>
            <p:nvPr/>
          </p:nvSpPr>
          <p:spPr>
            <a:xfrm>
              <a:off x="457200" y="4121727"/>
              <a:ext cx="835891" cy="19627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7200" y="4447310"/>
              <a:ext cx="835891" cy="19627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57200" y="5126181"/>
              <a:ext cx="662709" cy="19627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91" y="1600200"/>
            <a:ext cx="7230246" cy="4830688"/>
          </a:xfrm>
          <a:prstGeom prst="rect">
            <a:avLst/>
          </a:prstGeom>
        </p:spPr>
      </p:pic>
      <p:grpSp>
        <p:nvGrpSpPr>
          <p:cNvPr id="4" name="Group 14"/>
          <p:cNvGrpSpPr/>
          <p:nvPr/>
        </p:nvGrpSpPr>
        <p:grpSpPr>
          <a:xfrm>
            <a:off x="4188406" y="2482896"/>
            <a:ext cx="3082344" cy="1462042"/>
            <a:chOff x="4188406" y="2482896"/>
            <a:chExt cx="3082344" cy="146204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715706" y="2482896"/>
              <a:ext cx="55504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88406" y="3219450"/>
              <a:ext cx="55504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245556" y="3943350"/>
              <a:ext cx="47884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and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corpora (e.g. Chinese-English)</a:t>
            </a:r>
          </a:p>
          <a:p>
            <a:pPr lvl="1"/>
            <a:r>
              <a:rPr lang="en-US" dirty="0" smtClean="0"/>
              <a:t>Statistical co-occurrences</a:t>
            </a:r>
          </a:p>
          <a:p>
            <a:pPr lvl="2"/>
            <a:r>
              <a:rPr lang="en-US" dirty="0" smtClean="0"/>
              <a:t>E.g. “</a:t>
            </a:r>
            <a:r>
              <a:rPr lang="zh-TW" altLang="en-US" dirty="0" smtClean="0"/>
              <a:t>徹</a:t>
            </a:r>
            <a:r>
              <a:rPr lang="en-US" dirty="0" smtClean="0"/>
              <a:t>” in Chinese co-occurs with “remove” in English</a:t>
            </a:r>
          </a:p>
          <a:p>
            <a:pPr lvl="1"/>
            <a:r>
              <a:rPr lang="en-US" dirty="0" smtClean="0"/>
              <a:t>Compute automatically translations of terms</a:t>
            </a:r>
          </a:p>
          <a:p>
            <a:pPr lvl="1"/>
            <a:r>
              <a:rPr lang="en-US" dirty="0" smtClean="0"/>
              <a:t>Record and interpolate translations of phrases</a:t>
            </a:r>
          </a:p>
          <a:p>
            <a:pPr lvl="1"/>
            <a:r>
              <a:rPr lang="en-US" dirty="0" smtClean="0"/>
              <a:t>Foundation of statistical machine translation</a:t>
            </a:r>
          </a:p>
          <a:p>
            <a:pPr lvl="1"/>
            <a:r>
              <a:rPr lang="en-US" dirty="0" smtClean="0"/>
              <a:t>Applications in computer assisted translation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Character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Optical Character Recognition (OCR)</a:t>
            </a:r>
          </a:p>
          <a:p>
            <a:pPr lvl="1"/>
            <a:r>
              <a:rPr lang="en-US" dirty="0" smtClean="0"/>
              <a:t>Can be applied directly to transmitted texts</a:t>
            </a:r>
          </a:p>
          <a:p>
            <a:pPr lvl="1"/>
            <a:r>
              <a:rPr lang="en-US" dirty="0" smtClean="0"/>
              <a:t>Not perfect – introduces errors</a:t>
            </a:r>
          </a:p>
          <a:p>
            <a:pPr lvl="1"/>
            <a:r>
              <a:rPr lang="en-US" dirty="0" smtClean="0"/>
              <a:t>Can still produce useful data</a:t>
            </a:r>
          </a:p>
          <a:p>
            <a:pPr lvl="2"/>
            <a:r>
              <a:rPr lang="en-US" dirty="0" smtClean="0"/>
              <a:t>E.g. Google Book Search: allows searching of transmitted Chinese texts even </a:t>
            </a:r>
            <a:r>
              <a:rPr lang="en-US" altLang="zh-TW" dirty="0" smtClean="0"/>
              <a:t>if </a:t>
            </a:r>
            <a:r>
              <a:rPr lang="en-US" dirty="0" smtClean="0"/>
              <a:t>OCR is poor</a:t>
            </a:r>
          </a:p>
          <a:p>
            <a:pPr lvl="3"/>
            <a:r>
              <a:rPr lang="en-US" dirty="0" smtClean="0"/>
              <a:t>Allows fast searching of primary sources</a:t>
            </a:r>
          </a:p>
          <a:p>
            <a:pPr lvl="2"/>
            <a:r>
              <a:rPr lang="en-US" altLang="zh-TW" dirty="0" smtClean="0"/>
              <a:t>We</a:t>
            </a:r>
            <a:r>
              <a:rPr lang="zh-TW" altLang="en-US" dirty="0" smtClean="0"/>
              <a:t> </a:t>
            </a:r>
            <a:r>
              <a:rPr lang="en-US" altLang="zh-TW" dirty="0" smtClean="0"/>
              <a:t>can match an existing textual edition to a scan</a:t>
            </a:r>
          </a:p>
          <a:p>
            <a:pPr lvl="3"/>
            <a:r>
              <a:rPr lang="en-US" dirty="0" smtClean="0"/>
              <a:t>Allows fast verification of digital editions</a:t>
            </a:r>
          </a:p>
          <a:p>
            <a:pPr lvl="3"/>
            <a:r>
              <a:rPr lang="en-US" dirty="0" smtClean="0"/>
              <a:t>Allows us to improve OCR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 –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OCR engine trained on modern Chinese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Apply to texts with existing transcriptions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Match OCR output to text character by character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Identify concrete instances of characters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Retrain the OCR engine on real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the retrained OCR engine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Create more accurate alignments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Transcribe texts that have no transcription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 – Matching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77" y="2489200"/>
            <a:ext cx="2521873" cy="34017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7182" y="6074866"/>
            <a:ext cx="2521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Scanned image</a:t>
            </a:r>
            <a:endParaRPr lang="en-US" sz="20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483055" y="2489200"/>
            <a:ext cx="5337995" cy="4037232"/>
            <a:chOff x="483055" y="2489200"/>
            <a:chExt cx="5337995" cy="4037232"/>
          </a:xfrm>
        </p:grpSpPr>
        <p:sp>
          <p:nvSpPr>
            <p:cNvPr id="6" name="Rectangle 5"/>
            <p:cNvSpPr/>
            <p:nvPr/>
          </p:nvSpPr>
          <p:spPr>
            <a:xfrm>
              <a:off x="2536057" y="2560891"/>
              <a:ext cx="224113" cy="3257655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36307" y="2560891"/>
              <a:ext cx="224113" cy="2454553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42213" y="2905885"/>
              <a:ext cx="224113" cy="882282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254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8119" y="2560891"/>
              <a:ext cx="224113" cy="325765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48370" y="2560891"/>
              <a:ext cx="224113" cy="3257655"/>
            </a:xfrm>
            <a:prstGeom prst="rect">
              <a:avLst/>
            </a:prstGeom>
            <a:solidFill>
              <a:schemeClr val="bg2">
                <a:lumMod val="50000"/>
                <a:alpha val="30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70186" y="2560891"/>
              <a:ext cx="224113" cy="3257655"/>
            </a:xfrm>
            <a:prstGeom prst="rect">
              <a:avLst/>
            </a:prstGeom>
            <a:solidFill>
              <a:srgbClr val="660066">
                <a:alpha val="30000"/>
              </a:srgbClr>
            </a:solidFill>
            <a:ln w="25400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7149" y="2560891"/>
              <a:ext cx="224113" cy="3257655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 w="2540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3055" y="2560891"/>
              <a:ext cx="224113" cy="3257655"/>
            </a:xfrm>
            <a:prstGeom prst="rect">
              <a:avLst/>
            </a:prstGeom>
            <a:solidFill>
              <a:schemeClr val="tx1">
                <a:lumMod val="50000"/>
                <a:alpha val="30000"/>
              </a:schemeClr>
            </a:solidFill>
            <a:ln w="25400">
              <a:solidFill>
                <a:schemeClr val="bg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60569" y="2489200"/>
              <a:ext cx="2209144" cy="34017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60570" y="2489200"/>
              <a:ext cx="2011058" cy="3401740"/>
            </a:xfrm>
            <a:prstGeom prst="rect">
              <a:avLst/>
            </a:prstGeom>
            <a:noFill/>
          </p:spPr>
          <p:txBody>
            <a:bodyPr vert="wordArtVertRtl" wrap="square" rtlCol="0">
              <a:no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  <a:latin typeface="华文黑体"/>
                  <a:ea typeface="华文黑体"/>
                </a:rPr>
                <a:t>遠所易詩云無棄爾輔員</a:t>
              </a:r>
              <a:r>
                <a:rPr lang="zh-TW" altLang="en-US" sz="1500" dirty="0" smtClean="0">
                  <a:solidFill>
                    <a:srgbClr val="FF0000"/>
                  </a:solidFill>
                  <a:latin typeface="华文黑体"/>
                  <a:ea typeface="华文黑体"/>
                </a:rPr>
                <a:t>子</a:t>
              </a:r>
              <a:r>
                <a:rPr lang="en-US" sz="1500" dirty="0" smtClean="0">
                  <a:solidFill>
                    <a:srgbClr val="FF0000"/>
                  </a:solidFill>
                  <a:latin typeface="华文黑体"/>
                  <a:ea typeface="华文黑体"/>
                </a:rPr>
                <a:t>爾輻屢顧爾</a:t>
              </a:r>
            </a:p>
            <a:p>
              <a:r>
                <a:rPr lang="en-US" sz="1500" dirty="0" smtClean="0">
                  <a:solidFill>
                    <a:srgbClr val="3366FF"/>
                  </a:solidFill>
                  <a:latin typeface="华文黑体"/>
                  <a:ea typeface="华文黑体"/>
                </a:rPr>
                <a:t>僕不輸爾載親賢求助之謂也</a:t>
              </a:r>
            </a:p>
            <a:p>
              <a:r>
                <a:rPr lang="en-US" sz="1500" dirty="0" smtClean="0">
                  <a:solidFill>
                    <a:srgbClr val="008000"/>
                  </a:solidFill>
                  <a:latin typeface="华文黑体"/>
                  <a:ea typeface="华文黑体"/>
                </a:rPr>
                <a:t>　　貴言</a:t>
              </a:r>
              <a:r>
                <a:rPr lang="zh-TW" altLang="en-US" sz="1500" dirty="0" smtClean="0">
                  <a:solidFill>
                    <a:srgbClr val="008000"/>
                  </a:solidFill>
                  <a:latin typeface="华文黑体"/>
                  <a:ea typeface="华文黑体"/>
                </a:rPr>
                <a:t>第六</a:t>
              </a:r>
              <a:endParaRPr lang="en-US" sz="1500" dirty="0" smtClean="0">
                <a:solidFill>
                  <a:srgbClr val="008000"/>
                </a:solidFill>
                <a:latin typeface="华文黑体"/>
                <a:ea typeface="华文黑体"/>
              </a:endParaRPr>
            </a:p>
            <a:p>
              <a:r>
                <a:rPr lang="en-US" sz="1500" dirty="0" smtClean="0">
                  <a:solidFill>
                    <a:schemeClr val="accent6"/>
                  </a:solidFill>
                  <a:latin typeface="华文黑体"/>
                  <a:ea typeface="华文黑体"/>
                </a:rPr>
                <a:t>君</a:t>
              </a:r>
              <a:r>
                <a:rPr lang="zh-TW" altLang="en-US" sz="1500" dirty="0" smtClean="0">
                  <a:solidFill>
                    <a:schemeClr val="accent6"/>
                  </a:solidFill>
                  <a:latin typeface="华文黑体"/>
                  <a:ea typeface="华文黑体"/>
                </a:rPr>
                <a:t>予</a:t>
              </a:r>
              <a:r>
                <a:rPr lang="en-US" sz="1500" dirty="0" smtClean="0">
                  <a:solidFill>
                    <a:schemeClr val="accent6"/>
                  </a:solidFill>
                  <a:latin typeface="华文黑体"/>
                  <a:ea typeface="华文黑体"/>
                </a:rPr>
                <a:t>必</a:t>
              </a:r>
              <a:r>
                <a:rPr lang="zh-TW" altLang="en-US" sz="1500" dirty="0" smtClean="0">
                  <a:solidFill>
                    <a:schemeClr val="accent6"/>
                  </a:solidFill>
                  <a:latin typeface="华文黑体"/>
                  <a:ea typeface="华文黑体"/>
                </a:rPr>
                <a:t>遺</a:t>
              </a:r>
              <a:r>
                <a:rPr lang="en-US" sz="1500" dirty="0" smtClean="0">
                  <a:solidFill>
                    <a:schemeClr val="accent6"/>
                  </a:solidFill>
                  <a:latin typeface="华文黑体"/>
                  <a:ea typeface="华文黑体"/>
                </a:rPr>
                <a:t>其言</a:t>
              </a:r>
              <a:r>
                <a:rPr lang="zh-TW" altLang="en-US" sz="1500" dirty="0" smtClean="0">
                  <a:solidFill>
                    <a:schemeClr val="accent6"/>
                  </a:solidFill>
                  <a:latin typeface="华文黑体"/>
                  <a:ea typeface="华文黑体"/>
                </a:rPr>
                <a:t>遺</a:t>
              </a:r>
              <a:r>
                <a:rPr lang="en-US" sz="1500" dirty="0" smtClean="0">
                  <a:solidFill>
                    <a:schemeClr val="accent6"/>
                  </a:solidFill>
                  <a:latin typeface="华文黑体"/>
                  <a:ea typeface="华文黑体"/>
                </a:rPr>
                <a:t>其言則尊其身尊其身</a:t>
              </a:r>
            </a:p>
            <a:p>
              <a:r>
                <a:rPr lang="en-US" sz="1500" dirty="0" smtClean="0">
                  <a:solidFill>
                    <a:schemeClr val="bg2">
                      <a:lumMod val="50000"/>
                    </a:schemeClr>
                  </a:solidFill>
                  <a:latin typeface="华文黑体"/>
                  <a:ea typeface="华文黑体"/>
                </a:rPr>
                <a:t>則重</a:t>
              </a:r>
              <a:r>
                <a:rPr lang="zh-TW" altLang="en-US" sz="1500" dirty="0" smtClean="0">
                  <a:solidFill>
                    <a:schemeClr val="bg2">
                      <a:lumMod val="50000"/>
                    </a:schemeClr>
                  </a:solidFill>
                  <a:latin typeface="华文黑体"/>
                  <a:ea typeface="华文黑体"/>
                </a:rPr>
                <a:t>甚</a:t>
              </a:r>
              <a:r>
                <a:rPr lang="en-US" sz="1500" dirty="0" smtClean="0">
                  <a:solidFill>
                    <a:schemeClr val="bg2">
                      <a:lumMod val="50000"/>
                    </a:schemeClr>
                  </a:solidFill>
                  <a:latin typeface="华文黑体"/>
                  <a:ea typeface="华文黑体"/>
                </a:rPr>
                <a:t>道重</a:t>
              </a:r>
              <a:r>
                <a:rPr lang="zh-TW" altLang="en-US" sz="1500" dirty="0" smtClean="0">
                  <a:solidFill>
                    <a:schemeClr val="bg2">
                      <a:lumMod val="50000"/>
                    </a:schemeClr>
                  </a:solidFill>
                  <a:latin typeface="华文黑体"/>
                  <a:ea typeface="华文黑体"/>
                </a:rPr>
                <a:t>甚</a:t>
              </a:r>
              <a:r>
                <a:rPr lang="en-US" sz="1500" dirty="0" smtClean="0">
                  <a:solidFill>
                    <a:schemeClr val="bg2">
                      <a:lumMod val="50000"/>
                    </a:schemeClr>
                  </a:solidFill>
                  <a:latin typeface="华文黑体"/>
                  <a:ea typeface="华文黑体"/>
                </a:rPr>
                <a:t>道所以立其教言費則身</a:t>
              </a:r>
            </a:p>
            <a:p>
              <a:r>
                <a:rPr lang="en-US" sz="1500" dirty="0" smtClean="0">
                  <a:solidFill>
                    <a:srgbClr val="660066"/>
                  </a:solidFill>
                  <a:latin typeface="华文黑体"/>
                  <a:ea typeface="华文黑体"/>
                </a:rPr>
                <a:t>賤身賤則道輕道輕則教廢故君</a:t>
              </a:r>
              <a:r>
                <a:rPr lang="zh-TW" altLang="en-US" sz="1500" dirty="0" smtClean="0">
                  <a:solidFill>
                    <a:srgbClr val="660066"/>
                  </a:solidFill>
                  <a:latin typeface="华文黑体"/>
                  <a:ea typeface="华文黑体"/>
                </a:rPr>
                <a:t>于</a:t>
              </a:r>
              <a:r>
                <a:rPr lang="en-US" sz="1500" dirty="0" smtClean="0">
                  <a:solidFill>
                    <a:srgbClr val="660066"/>
                  </a:solidFill>
                  <a:latin typeface="华文黑体"/>
                  <a:ea typeface="华文黑体"/>
                </a:rPr>
                <a:t>非其</a:t>
              </a:r>
            </a:p>
            <a:p>
              <a:r>
                <a:rPr lang="zh-TW" altLang="en-US" sz="1500" dirty="0" smtClean="0">
                  <a:solidFill>
                    <a:schemeClr val="accent5">
                      <a:lumMod val="75000"/>
                    </a:schemeClr>
                  </a:solidFill>
                  <a:latin typeface="华文黑体"/>
                  <a:ea typeface="华文黑体"/>
                </a:rPr>
                <a:t>入</a:t>
              </a:r>
              <a:r>
                <a:rPr lang="en-US" sz="1500" dirty="0" smtClean="0">
                  <a:solidFill>
                    <a:schemeClr val="accent5">
                      <a:lumMod val="75000"/>
                    </a:schemeClr>
                  </a:solidFill>
                  <a:latin typeface="华文黑体"/>
                  <a:ea typeface="华文黑体"/>
                </a:rPr>
                <a:t>則弗與之言若與之言</a:t>
              </a:r>
              <a:r>
                <a:rPr lang="zh-TW" altLang="en-US" sz="1500" dirty="0" smtClean="0">
                  <a:solidFill>
                    <a:schemeClr val="accent5">
                      <a:lumMod val="75000"/>
                    </a:schemeClr>
                  </a:solidFill>
                  <a:latin typeface="华文黑体"/>
                  <a:ea typeface="华文黑体"/>
                </a:rPr>
                <a:t>心</a:t>
              </a:r>
              <a:r>
                <a:rPr lang="en-US" sz="1500" dirty="0" smtClean="0">
                  <a:solidFill>
                    <a:schemeClr val="accent5">
                      <a:lumMod val="75000"/>
                    </a:schemeClr>
                  </a:solidFill>
                  <a:latin typeface="华文黑体"/>
                  <a:ea typeface="华文黑体"/>
                </a:rPr>
                <a:t>以其方農</a:t>
              </a:r>
              <a:r>
                <a:rPr lang="zh-TW" altLang="en-US" sz="1500" dirty="0" smtClean="0">
                  <a:solidFill>
                    <a:schemeClr val="accent5">
                      <a:lumMod val="75000"/>
                    </a:schemeClr>
                  </a:solidFill>
                  <a:latin typeface="华文黑体"/>
                  <a:ea typeface="华文黑体"/>
                </a:rPr>
                <a:t>天</a:t>
              </a:r>
              <a:endParaRPr lang="en-US" sz="1500" dirty="0" smtClean="0">
                <a:solidFill>
                  <a:schemeClr val="accent5">
                    <a:lumMod val="75000"/>
                  </a:schemeClr>
                </a:solidFill>
                <a:latin typeface="华文黑体"/>
                <a:ea typeface="华文黑体"/>
              </a:endParaRPr>
            </a:p>
            <a:p>
              <a:r>
                <a:rPr lang="zh-TW" altLang="en-US" sz="1500" dirty="0" smtClean="0">
                  <a:solidFill>
                    <a:schemeClr val="bg1"/>
                  </a:solidFill>
                  <a:latin typeface="华文黑体"/>
                  <a:ea typeface="华文黑体"/>
                </a:rPr>
                <a:t>一</a:t>
              </a:r>
              <a:r>
                <a:rPr lang="en-US" sz="1500" dirty="0" smtClean="0">
                  <a:solidFill>
                    <a:schemeClr val="bg1"/>
                  </a:solidFill>
                  <a:latin typeface="华文黑体"/>
                  <a:ea typeface="华文黑体"/>
                </a:rPr>
                <a:t>則以</a:t>
              </a:r>
              <a:r>
                <a:rPr lang="zh-TW" altLang="en-US" sz="1500" dirty="0" smtClean="0">
                  <a:solidFill>
                    <a:schemeClr val="bg1"/>
                  </a:solidFill>
                  <a:latin typeface="华文黑体"/>
                  <a:ea typeface="华文黑体"/>
                </a:rPr>
                <a:t>家</a:t>
              </a:r>
              <a:r>
                <a:rPr lang="en-US" sz="1500" dirty="0" smtClean="0">
                  <a:solidFill>
                    <a:schemeClr val="bg1"/>
                  </a:solidFill>
                  <a:latin typeface="华文黑体"/>
                  <a:ea typeface="华文黑体"/>
                </a:rPr>
                <a:t>穡百工則以</a:t>
              </a:r>
              <a:r>
                <a:rPr lang="zh-TW" altLang="en-US" sz="1500" dirty="0" smtClean="0">
                  <a:solidFill>
                    <a:schemeClr val="bg1"/>
                  </a:solidFill>
                  <a:latin typeface="华文黑体"/>
                  <a:ea typeface="华文黑体"/>
                </a:rPr>
                <a:t>支</a:t>
              </a:r>
              <a:r>
                <a:rPr lang="en-US" sz="1500" dirty="0" smtClean="0">
                  <a:solidFill>
                    <a:schemeClr val="bg1"/>
                  </a:solidFill>
                  <a:latin typeface="华文黑体"/>
                  <a:ea typeface="华文黑体"/>
                </a:rPr>
                <a:t>巧商賈則以貴賤</a:t>
              </a:r>
              <a:endParaRPr lang="en-US" sz="1500" dirty="0">
                <a:solidFill>
                  <a:schemeClr val="bg1"/>
                </a:solidFill>
                <a:latin typeface="华文黑体"/>
                <a:ea typeface="华文黑体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9852" y="5818546"/>
              <a:ext cx="2611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Raw OCR: errors, no punctuation</a:t>
              </a:r>
              <a:endParaRPr lang="en-US" sz="2000" b="1" dirty="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897403" y="3986234"/>
              <a:ext cx="451514" cy="336245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618597" y="1192185"/>
            <a:ext cx="3102908" cy="5334247"/>
            <a:chOff x="5618597" y="1192185"/>
            <a:chExt cx="3102908" cy="5334247"/>
          </a:xfrm>
        </p:grpSpPr>
        <p:grpSp>
          <p:nvGrpSpPr>
            <p:cNvPr id="22" name="Group 21"/>
            <p:cNvGrpSpPr/>
            <p:nvPr/>
          </p:nvGrpSpPr>
          <p:grpSpPr>
            <a:xfrm>
              <a:off x="6075602" y="2489200"/>
              <a:ext cx="2611198" cy="3401740"/>
              <a:chOff x="6075602" y="2489200"/>
              <a:chExt cx="2611198" cy="34017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075602" y="2489200"/>
                <a:ext cx="2611198" cy="34017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075602" y="2489200"/>
                <a:ext cx="2611198" cy="3401740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70000" lnSpcReduction="20000"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… 必近所畏而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遠所易。《詩》云：「無棄爾輔，員于爾輻。屢顧爾</a:t>
                </a:r>
                <a:r>
                  <a:rPr lang="en-US" sz="2000" dirty="0" smtClean="0">
                    <a:solidFill>
                      <a:srgbClr val="3366FF"/>
                    </a:solidFill>
                  </a:rPr>
                  <a:t>僕，不輸爾載。」親賢求助之謂也。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>
                    <a:solidFill>
                      <a:srgbClr val="008000"/>
                    </a:solidFill>
                  </a:rPr>
                  <a:t>《貴言》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>
                    <a:solidFill>
                      <a:schemeClr val="accent6"/>
                    </a:solidFill>
                  </a:rPr>
                  <a:t>君子必貴其言。貴其言則尊其身，尊其身</a:t>
                </a:r>
                <a:r>
                  <a:rPr lang="en-US" sz="2000" dirty="0" smtClean="0">
                    <a:solidFill>
                      <a:schemeClr val="bg2">
                        <a:lumMod val="50000"/>
                      </a:schemeClr>
                    </a:solidFill>
                  </a:rPr>
                  <a:t>則重其道，重其道所以立其教。言費則身</a:t>
                </a:r>
                <a:r>
                  <a:rPr lang="en-US" sz="2000" dirty="0" smtClean="0">
                    <a:solidFill>
                      <a:srgbClr val="660066"/>
                    </a:solidFill>
                  </a:rPr>
                  <a:t>賤，身賤則道輕，道輕則教廢。故君子非其</a:t>
                </a:r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人則弗與之言，若與之言，必以其方。農夫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則以稼穡，百工則以技巧，商賈則以貴賤，府史則</a:t>
                </a:r>
                <a:r>
                  <a:rPr lang="en-US" altLang="zh-TW" sz="2000" dirty="0" smtClean="0">
                    <a:solidFill>
                      <a:schemeClr val="bg1"/>
                    </a:solidFill>
                  </a:rPr>
                  <a:t>…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110307" y="5818546"/>
              <a:ext cx="2611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Merged: accurate,</a:t>
              </a:r>
              <a:r>
                <a:rPr lang="en-US" altLang="zh-TW" sz="2000" b="1" dirty="0" smtClean="0"/>
                <a:t> linked, </a:t>
              </a:r>
              <a:r>
                <a:rPr lang="en-US" sz="2000" b="1" dirty="0" smtClean="0"/>
                <a:t>punctuated </a:t>
              </a:r>
              <a:endParaRPr lang="en-US" sz="2000" b="1" dirty="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5618597" y="3986234"/>
              <a:ext cx="451514" cy="336245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Right Arrow 31"/>
            <p:cNvSpPr/>
            <p:nvPr/>
          </p:nvSpPr>
          <p:spPr>
            <a:xfrm rot="5400000">
              <a:off x="7057739" y="2080817"/>
              <a:ext cx="451514" cy="336245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70111" y="1192185"/>
              <a:ext cx="2611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Existing accurate, punctuated text</a:t>
              </a:r>
              <a:endParaRPr lang="en-US" sz="2000" b="1" dirty="0"/>
            </a:p>
          </p:txBody>
        </p: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z="2000" smtClean="0"/>
              <a:pPr/>
              <a:t>18</a:t>
            </a:fld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 – </a:t>
            </a:r>
            <a:r>
              <a:rPr lang="en-US" altLang="zh-TW" dirty="0" smtClean="0"/>
              <a:t>Training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data</a:t>
            </a:r>
            <a:r>
              <a:rPr lang="zh-TW" altLang="en-US" dirty="0" smtClean="0"/>
              <a:t> </a:t>
            </a:r>
            <a:r>
              <a:rPr lang="en-US" altLang="zh-TW" dirty="0" smtClean="0"/>
              <a:t>extraction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2477" y="2489200"/>
            <a:ext cx="2521873" cy="3401740"/>
            <a:chOff x="434041" y="2489200"/>
            <a:chExt cx="2831485" cy="38193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041" y="2489200"/>
              <a:ext cx="2831485" cy="38193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885700" y="2569692"/>
              <a:ext cx="251628" cy="36576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49150" y="2569692"/>
              <a:ext cx="251628" cy="2755900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18950" y="2957042"/>
              <a:ext cx="251628" cy="990600"/>
            </a:xfrm>
            <a:prstGeom prst="rect">
              <a:avLst/>
            </a:prstGeom>
            <a:solidFill>
              <a:srgbClr val="008000">
                <a:alpha val="30000"/>
              </a:srgbClr>
            </a:solidFill>
            <a:ln w="254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8750" y="2569692"/>
              <a:ext cx="251628" cy="3657600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52200" y="2569692"/>
              <a:ext cx="251628" cy="3657600"/>
            </a:xfrm>
            <a:prstGeom prst="rect">
              <a:avLst/>
            </a:prstGeom>
            <a:solidFill>
              <a:schemeClr val="bg2">
                <a:lumMod val="50000"/>
                <a:alpha val="30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9864" y="2569692"/>
              <a:ext cx="251628" cy="3657600"/>
            </a:xfrm>
            <a:prstGeom prst="rect">
              <a:avLst/>
            </a:prstGeom>
            <a:solidFill>
              <a:srgbClr val="660066">
                <a:alpha val="30000"/>
              </a:srgbClr>
            </a:solidFill>
            <a:ln w="25400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0850" y="2569692"/>
              <a:ext cx="251628" cy="3657600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 w="2540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0650" y="2569692"/>
              <a:ext cx="251628" cy="3657600"/>
            </a:xfrm>
            <a:prstGeom prst="rect">
              <a:avLst/>
            </a:prstGeom>
            <a:solidFill>
              <a:schemeClr val="tx1">
                <a:lumMod val="50000"/>
                <a:alpha val="30000"/>
              </a:schemeClr>
            </a:solidFill>
            <a:ln w="25400">
              <a:solidFill>
                <a:schemeClr val="bg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87182" y="6074866"/>
            <a:ext cx="2521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Scanned image</a:t>
            </a:r>
            <a:endParaRPr lang="en-US" sz="2000" b="1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383519" y="2489200"/>
            <a:ext cx="2611198" cy="3401740"/>
            <a:chOff x="6075602" y="2489200"/>
            <a:chExt cx="2611198" cy="3401740"/>
          </a:xfrm>
        </p:grpSpPr>
        <p:sp>
          <p:nvSpPr>
            <p:cNvPr id="40" name="Rectangle 39"/>
            <p:cNvSpPr/>
            <p:nvPr/>
          </p:nvSpPr>
          <p:spPr>
            <a:xfrm>
              <a:off x="6075602" y="2489200"/>
              <a:ext cx="2611198" cy="34017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75602" y="2489200"/>
              <a:ext cx="2611198" cy="340174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… 必近所畏而</a:t>
              </a:r>
              <a:r>
                <a:rPr lang="en-US" sz="1600" dirty="0" smtClean="0">
                  <a:solidFill>
                    <a:srgbClr val="FF0000"/>
                  </a:solidFill>
                </a:rPr>
                <a:t>遠所易。《詩》云：「無棄爾輔，員于爾輻。屢顧爾</a:t>
              </a:r>
              <a:r>
                <a:rPr lang="en-US" sz="1600" dirty="0" smtClean="0">
                  <a:solidFill>
                    <a:srgbClr val="3366FF"/>
                  </a:solidFill>
                </a:rPr>
                <a:t>僕，不輸爾載。」親賢求助之謂也。</a:t>
              </a:r>
            </a:p>
            <a:p>
              <a:endParaRPr lang="en-US" sz="1600" dirty="0" smtClean="0"/>
            </a:p>
            <a:p>
              <a:r>
                <a:rPr lang="en-US" sz="1600" dirty="0" smtClean="0">
                  <a:solidFill>
                    <a:srgbClr val="008000"/>
                  </a:solidFill>
                </a:rPr>
                <a:t>《貴言》</a:t>
              </a:r>
            </a:p>
            <a:p>
              <a:endParaRPr lang="en-US" sz="1600" dirty="0" smtClean="0"/>
            </a:p>
            <a:p>
              <a:r>
                <a:rPr lang="en-US" sz="1600" dirty="0" smtClean="0">
                  <a:solidFill>
                    <a:schemeClr val="accent6"/>
                  </a:solidFill>
                </a:rPr>
                <a:t>君子必貴其言。貴其言則尊其身，尊其身</a:t>
              </a:r>
              <a:r>
                <a:rPr lang="en-US" sz="1600" dirty="0" smtClean="0">
                  <a:solidFill>
                    <a:schemeClr val="bg2">
                      <a:lumMod val="50000"/>
                    </a:schemeClr>
                  </a:solidFill>
                </a:rPr>
                <a:t>則重其道，重其道所以立其教。言費則身</a:t>
              </a:r>
              <a:r>
                <a:rPr lang="en-US" sz="1600" dirty="0" smtClean="0">
                  <a:solidFill>
                    <a:srgbClr val="660066"/>
                  </a:solidFill>
                </a:rPr>
                <a:t>賤，身賤則道輕，道輕則教廢。故君子非其</a:t>
              </a:r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</a:rPr>
                <a:t>人則弗與之言，若與之言，必以其方。農夫</a:t>
              </a:r>
              <a:r>
                <a:rPr lang="en-US" sz="1600" dirty="0" smtClean="0">
                  <a:solidFill>
                    <a:schemeClr val="bg1"/>
                  </a:solidFill>
                </a:rPr>
                <a:t>則以稼穡，百工則以技巧，商賈則以貴賤，府史則</a:t>
              </a:r>
              <a:r>
                <a:rPr lang="en-US" altLang="zh-TW" sz="1600" dirty="0" smtClean="0">
                  <a:solidFill>
                    <a:schemeClr val="bg1"/>
                  </a:solidFill>
                </a:rPr>
                <a:t>…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418224" y="5818546"/>
            <a:ext cx="2611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Merged: accurate,</a:t>
            </a:r>
            <a:r>
              <a:rPr lang="en-US" altLang="zh-TW" sz="2000" b="1" dirty="0" smtClean="0"/>
              <a:t> linked, </a:t>
            </a:r>
            <a:r>
              <a:rPr lang="en-US" sz="2000" b="1" dirty="0" smtClean="0"/>
              <a:t>punctuated </a:t>
            </a:r>
            <a:endParaRPr lang="en-US" sz="20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6101686" y="2489200"/>
            <a:ext cx="2585114" cy="1833279"/>
            <a:chOff x="6101686" y="2489200"/>
            <a:chExt cx="2585114" cy="1833279"/>
          </a:xfrm>
        </p:grpSpPr>
        <p:sp>
          <p:nvSpPr>
            <p:cNvPr id="30" name="Right Arrow 29"/>
            <p:cNvSpPr/>
            <p:nvPr/>
          </p:nvSpPr>
          <p:spPr>
            <a:xfrm>
              <a:off x="6101686" y="3986234"/>
              <a:ext cx="451514" cy="336245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1427" y="2489200"/>
              <a:ext cx="633846" cy="641972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8093364" y="2546925"/>
              <a:ext cx="593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 smtClean="0"/>
                <a:t>遠</a:t>
              </a:r>
              <a:endParaRPr lang="en-US" sz="2800" dirty="0"/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7630305" y="2662000"/>
              <a:ext cx="451514" cy="336245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ross 48"/>
          <p:cNvSpPr/>
          <p:nvPr/>
        </p:nvSpPr>
        <p:spPr>
          <a:xfrm>
            <a:off x="2955235" y="3986234"/>
            <a:ext cx="336245" cy="336245"/>
          </a:xfrm>
          <a:prstGeom prst="plus">
            <a:avLst>
              <a:gd name="adj" fmla="val 3821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801427" y="3281895"/>
            <a:ext cx="1896918" cy="534530"/>
            <a:chOff x="6801427" y="3281895"/>
            <a:chExt cx="1896918" cy="53453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427" y="3295455"/>
              <a:ext cx="633846" cy="52097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8104909" y="3281895"/>
              <a:ext cx="593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 smtClean="0"/>
                <a:t>所</a:t>
              </a:r>
              <a:endParaRPr lang="en-US" sz="2800" dirty="0"/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7641850" y="3396970"/>
              <a:ext cx="451514" cy="336245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801427" y="3986234"/>
            <a:ext cx="1908463" cy="673461"/>
            <a:chOff x="6801427" y="3986234"/>
            <a:chExt cx="1908463" cy="67346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1427" y="3986234"/>
              <a:ext cx="633846" cy="673461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8116454" y="4039281"/>
              <a:ext cx="593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 smtClean="0"/>
                <a:t>易</a:t>
              </a:r>
              <a:endParaRPr lang="en-US" sz="2800" dirty="0"/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7653395" y="4154356"/>
              <a:ext cx="451514" cy="336245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801427" y="4869366"/>
            <a:ext cx="1908463" cy="1283184"/>
            <a:chOff x="6801427" y="4869366"/>
            <a:chExt cx="1908463" cy="128318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1427" y="4869366"/>
              <a:ext cx="629409" cy="638401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8116454" y="4893106"/>
              <a:ext cx="593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 smtClean="0"/>
                <a:t>詩</a:t>
              </a:r>
              <a:endParaRPr lang="en-US" sz="2800" dirty="0"/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7653395" y="5008181"/>
              <a:ext cx="451514" cy="336245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511473" y="5629330"/>
              <a:ext cx="593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2800" dirty="0" smtClean="0"/>
                <a:t>…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introduction</a:t>
            </a:r>
          </a:p>
          <a:p>
            <a:r>
              <a:rPr lang="en-US" dirty="0" smtClean="0"/>
              <a:t>Scalability, automation, distribution of labor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Automatic compilation of data</a:t>
            </a:r>
          </a:p>
          <a:p>
            <a:pPr lvl="1"/>
            <a:r>
              <a:rPr lang="en-US" dirty="0" smtClean="0"/>
              <a:t>Optical Character Recognition (OCR)</a:t>
            </a:r>
          </a:p>
          <a:p>
            <a:pPr lvl="1"/>
            <a:r>
              <a:rPr lang="en-US" dirty="0" smtClean="0"/>
              <a:t>Application Programming Interfaces (APIs)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7638"/>
            <a:ext cx="9144000" cy="5440362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5700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2769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OCR – Training with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real 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data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concrete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instances of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aseline="0" dirty="0" smtClean="0"/>
              <a:t>Train</a:t>
            </a:r>
            <a:r>
              <a:rPr lang="en-US" sz="2800" dirty="0" smtClean="0"/>
              <a:t> OCR engine to recognize these forms natively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 – End result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84" y="1417639"/>
            <a:ext cx="7485664" cy="493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Crowd-sourcing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OCR results are imperfect</a:t>
            </a:r>
          </a:p>
          <a:p>
            <a:pPr lvl="1"/>
            <a:r>
              <a:rPr lang="en-US" dirty="0" smtClean="0"/>
              <a:t>Still useful – enable full-text search</a:t>
            </a:r>
          </a:p>
          <a:p>
            <a:r>
              <a:rPr lang="en-US" dirty="0" smtClean="0"/>
              <a:t>Users can be active contributors</a:t>
            </a:r>
          </a:p>
          <a:p>
            <a:pPr lvl="1"/>
            <a:r>
              <a:rPr lang="en-US" dirty="0" smtClean="0"/>
              <a:t>Frequent users </a:t>
            </a:r>
            <a:r>
              <a:rPr lang="en-US" i="1" dirty="0" smtClean="0"/>
              <a:t>want </a:t>
            </a:r>
            <a:r>
              <a:rPr lang="en-US" dirty="0" smtClean="0"/>
              <a:t>to correct mistakes</a:t>
            </a:r>
          </a:p>
          <a:p>
            <a:pPr lvl="1"/>
            <a:r>
              <a:rPr lang="en-US" dirty="0" smtClean="0"/>
              <a:t>Corrections are easily validated</a:t>
            </a:r>
          </a:p>
          <a:p>
            <a:pPr lvl="1"/>
            <a:r>
              <a:rPr lang="en-US" dirty="0" smtClean="0"/>
              <a:t>Records are kept of who edited what</a:t>
            </a:r>
          </a:p>
          <a:p>
            <a:pPr lvl="1"/>
            <a:r>
              <a:rPr lang="en-US" dirty="0" smtClean="0"/>
              <a:t>Previous versions can be easily restored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Making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28" y="1691858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66" y="1233567"/>
            <a:ext cx="7686803" cy="533389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13766" y="3536545"/>
            <a:ext cx="4111329" cy="576782"/>
            <a:chOff x="1813766" y="3536545"/>
            <a:chExt cx="4111329" cy="576782"/>
          </a:xfrm>
        </p:grpSpPr>
        <p:sp>
          <p:nvSpPr>
            <p:cNvPr id="6" name="Oval 5"/>
            <p:cNvSpPr/>
            <p:nvPr/>
          </p:nvSpPr>
          <p:spPr>
            <a:xfrm>
              <a:off x="1813766" y="3791068"/>
              <a:ext cx="326732" cy="3222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598363" y="3536545"/>
              <a:ext cx="326732" cy="3222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5342958" y="6190801"/>
            <a:ext cx="833531" cy="322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602135" y="2541798"/>
            <a:ext cx="5032293" cy="3662512"/>
            <a:chOff x="3602135" y="2541798"/>
            <a:chExt cx="5032293" cy="366251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2135" y="2541798"/>
              <a:ext cx="5032293" cy="2634011"/>
            </a:xfrm>
            <a:prstGeom prst="rect">
              <a:avLst/>
            </a:prstGeom>
            <a:ln w="50800"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cxnSp>
          <p:nvCxnSpPr>
            <p:cNvPr id="11" name="Straight Connector 10"/>
            <p:cNvCxnSpPr/>
            <p:nvPr/>
          </p:nvCxnSpPr>
          <p:spPr>
            <a:xfrm rot="5400000" flipH="1" flipV="1">
              <a:off x="5143589" y="5572230"/>
              <a:ext cx="1262573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813766" y="1524000"/>
            <a:ext cx="6820662" cy="4989060"/>
            <a:chOff x="1813766" y="1524000"/>
            <a:chExt cx="6820662" cy="4989060"/>
          </a:xfrm>
        </p:grpSpPr>
        <p:sp>
          <p:nvSpPr>
            <p:cNvPr id="16" name="Rectangle 15"/>
            <p:cNvSpPr/>
            <p:nvPr/>
          </p:nvSpPr>
          <p:spPr>
            <a:xfrm>
              <a:off x="1813766" y="1524000"/>
              <a:ext cx="326732" cy="4989060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02135" y="3858804"/>
              <a:ext cx="5032293" cy="254523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29249" y="3870325"/>
              <a:ext cx="209551" cy="22725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Making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18" y="1244463"/>
            <a:ext cx="7741034" cy="53337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13766" y="3791068"/>
            <a:ext cx="326732" cy="322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30722" y="3561169"/>
            <a:ext cx="326732" cy="322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Making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propagate to all visualizations</a:t>
            </a:r>
          </a:p>
          <a:p>
            <a:pPr lvl="1"/>
            <a:r>
              <a:rPr lang="en-US" dirty="0" smtClean="0"/>
              <a:t>Search index automatically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96881"/>
            <a:ext cx="8198748" cy="297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Edit</a:t>
            </a:r>
            <a:r>
              <a:rPr lang="zh-TW" altLang="en-US" dirty="0" smtClean="0"/>
              <a:t> </a:t>
            </a:r>
            <a:r>
              <a:rPr lang="en-US" altLang="zh-TW" dirty="0" smtClean="0"/>
              <a:t>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5657" y="4006774"/>
            <a:ext cx="9067807" cy="2349576"/>
            <a:chOff x="35657" y="4006774"/>
            <a:chExt cx="9067807" cy="23495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57" y="4444248"/>
              <a:ext cx="4229018" cy="19121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4675" y="4444248"/>
              <a:ext cx="4838789" cy="1912102"/>
            </a:xfrm>
            <a:prstGeom prst="rect">
              <a:avLst/>
            </a:prstGeom>
          </p:spPr>
        </p:pic>
        <p:sp>
          <p:nvSpPr>
            <p:cNvPr id="8" name="Down Arrow 7"/>
            <p:cNvSpPr/>
            <p:nvPr/>
          </p:nvSpPr>
          <p:spPr>
            <a:xfrm>
              <a:off x="4621918" y="4006774"/>
              <a:ext cx="357243" cy="35891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032" y="1245900"/>
            <a:ext cx="6339332" cy="82817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657" y="2134178"/>
            <a:ext cx="9067807" cy="1743717"/>
            <a:chOff x="35657" y="2134178"/>
            <a:chExt cx="9067807" cy="1743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57" y="2597840"/>
              <a:ext cx="9067807" cy="1280055"/>
            </a:xfrm>
            <a:prstGeom prst="rect">
              <a:avLst/>
            </a:prstGeom>
          </p:spPr>
        </p:pic>
        <p:sp>
          <p:nvSpPr>
            <p:cNvPr id="11" name="Down Arrow 10"/>
            <p:cNvSpPr/>
            <p:nvPr/>
          </p:nvSpPr>
          <p:spPr>
            <a:xfrm>
              <a:off x="4621918" y="2134178"/>
              <a:ext cx="357243" cy="35891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Programming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Formalize automated exchange of data</a:t>
            </a:r>
          </a:p>
          <a:p>
            <a:pPr lvl="1"/>
            <a:r>
              <a:rPr lang="en-US" dirty="0" smtClean="0"/>
              <a:t>Standardize procedures for communication</a:t>
            </a:r>
          </a:p>
          <a:p>
            <a:pPr lvl="1"/>
            <a:r>
              <a:rPr lang="en-US" dirty="0" smtClean="0"/>
              <a:t>Perform complex functions on externally supplied data</a:t>
            </a:r>
          </a:p>
          <a:p>
            <a:r>
              <a:rPr lang="en-US" dirty="0" smtClean="0"/>
              <a:t>Allow distribution of labor</a:t>
            </a:r>
          </a:p>
          <a:p>
            <a:pPr lvl="1"/>
            <a:r>
              <a:rPr lang="en-US" dirty="0" smtClean="0"/>
              <a:t>E.g. Google Maps API</a:t>
            </a:r>
          </a:p>
          <a:p>
            <a:r>
              <a:rPr lang="en-US" dirty="0" smtClean="0"/>
              <a:t>Allow tools to work intuitively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15" y="3724540"/>
            <a:ext cx="6019800" cy="2689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Third-party APIs on the CTP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OpenSearch</a:t>
            </a:r>
            <a:r>
              <a:rPr lang="en-US" dirty="0" smtClean="0"/>
              <a:t> API</a:t>
            </a:r>
          </a:p>
          <a:p>
            <a:pPr lvl="1"/>
            <a:r>
              <a:rPr lang="en-US" dirty="0" smtClean="0"/>
              <a:t>Defines machine-readable search interface</a:t>
            </a:r>
          </a:p>
          <a:p>
            <a:pPr lvl="1"/>
            <a:r>
              <a:rPr lang="en-US" dirty="0" smtClean="0"/>
              <a:t>Adds </a:t>
            </a:r>
            <a:r>
              <a:rPr lang="en-US" dirty="0" err="1" smtClean="0"/>
              <a:t>ctext.org</a:t>
            </a:r>
            <a:r>
              <a:rPr lang="en-US" dirty="0" smtClean="0"/>
              <a:t> search function to web browsers</a:t>
            </a:r>
          </a:p>
          <a:p>
            <a:pPr lvl="1"/>
            <a:r>
              <a:rPr lang="en-US" dirty="0" smtClean="0"/>
              <a:t>Allows federated search (e.g. </a:t>
            </a:r>
            <a:r>
              <a:rPr lang="en-US" dirty="0" err="1" smtClean="0"/>
              <a:t>CrossAsia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58816" y="377463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論衡</a:t>
            </a:r>
            <a:r>
              <a:rPr lang="en-US" altLang="zh-TW" b="1" dirty="0" smtClean="0">
                <a:solidFill>
                  <a:srgbClr val="FF0000"/>
                </a:solidFill>
              </a:rPr>
              <a:t> on CTP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4725" y="548336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論衡</a:t>
            </a:r>
            <a:r>
              <a:rPr lang="en-US" altLang="zh-TW" b="1" dirty="0" smtClean="0">
                <a:solidFill>
                  <a:srgbClr val="FF0000"/>
                </a:solidFill>
              </a:rPr>
              <a:t> in another library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99696" y="3970909"/>
            <a:ext cx="2259120" cy="12007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95605" y="5714273"/>
            <a:ext cx="225912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Third-party APIs on the CTP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Pingback (trackback) API</a:t>
            </a:r>
          </a:p>
          <a:p>
            <a:pPr lvl="1"/>
            <a:r>
              <a:rPr lang="en-US" dirty="0" smtClean="0"/>
              <a:t>Notifies a website when </a:t>
            </a:r>
            <a:r>
              <a:rPr lang="en-US" i="1" dirty="0" smtClean="0"/>
              <a:t>another </a:t>
            </a:r>
            <a:r>
              <a:rPr lang="en-US" dirty="0" smtClean="0"/>
              <a:t>site links to it</a:t>
            </a:r>
          </a:p>
          <a:p>
            <a:pPr lvl="1"/>
            <a:r>
              <a:rPr lang="en-US" dirty="0" smtClean="0"/>
              <a:t>Standardized, distributed, automated</a:t>
            </a:r>
          </a:p>
          <a:p>
            <a:pPr lvl="2"/>
            <a:r>
              <a:rPr lang="en-US" dirty="0" smtClean="0"/>
              <a:t>Links to the CTP often uniquely identify passages of text</a:t>
            </a:r>
          </a:p>
          <a:p>
            <a:pPr lvl="1"/>
            <a:r>
              <a:rPr lang="en-US" dirty="0" smtClean="0"/>
              <a:t>Blogs and discussion can be linked back from cited passages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Text Project (CTP)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Digital library with digital research tools</a:t>
            </a:r>
          </a:p>
          <a:p>
            <a:r>
              <a:rPr lang="en-US" dirty="0" smtClean="0"/>
              <a:t>Aimed at Chinese and non-Chinese scholars</a:t>
            </a:r>
          </a:p>
          <a:p>
            <a:r>
              <a:rPr lang="en-US" dirty="0" smtClean="0"/>
              <a:t>Motivated by interpretative issues</a:t>
            </a:r>
          </a:p>
          <a:p>
            <a:pPr lvl="1"/>
            <a:r>
              <a:rPr lang="en-US" dirty="0" smtClean="0"/>
              <a:t>Primary sources</a:t>
            </a:r>
          </a:p>
          <a:p>
            <a:pPr lvl="1"/>
            <a:r>
              <a:rPr lang="en-US" dirty="0" smtClean="0"/>
              <a:t>Commentary</a:t>
            </a:r>
          </a:p>
          <a:p>
            <a:pPr lvl="1"/>
            <a:r>
              <a:rPr lang="en-US" dirty="0" smtClean="0"/>
              <a:t>Translations</a:t>
            </a:r>
          </a:p>
          <a:p>
            <a:pPr lvl="1"/>
            <a:r>
              <a:rPr lang="en-US" dirty="0" smtClean="0"/>
              <a:t>Parallel passages</a:t>
            </a:r>
          </a:p>
          <a:p>
            <a:r>
              <a:rPr lang="en-US" dirty="0" smtClean="0"/>
              <a:t>Created with limited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Pingbacks as Textual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94" y="2004529"/>
            <a:ext cx="6458900" cy="29253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54364" y="2129373"/>
            <a:ext cx="526761" cy="4733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381125" y="1417638"/>
            <a:ext cx="6336994" cy="3036279"/>
            <a:chOff x="1381125" y="1417638"/>
            <a:chExt cx="6336994" cy="303627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0342" y="1417638"/>
              <a:ext cx="4267777" cy="3036279"/>
            </a:xfrm>
            <a:prstGeom prst="rect">
              <a:avLst/>
            </a:prstGeom>
            <a:ln w="76200" cmpd="sng"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381125" y="2343727"/>
              <a:ext cx="2069217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303982" y="2533374"/>
            <a:ext cx="5403927" cy="3888305"/>
            <a:chOff x="1303982" y="2533374"/>
            <a:chExt cx="5403927" cy="388830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4660" y="3112725"/>
              <a:ext cx="3643249" cy="3308954"/>
            </a:xfrm>
            <a:prstGeom prst="rect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cxnSp>
          <p:nvCxnSpPr>
            <p:cNvPr id="9" name="Straight Arrow Connector 8"/>
            <p:cNvCxnSpPr>
              <a:stCxn id="6" idx="5"/>
            </p:cNvCxnSpPr>
            <p:nvPr/>
          </p:nvCxnSpPr>
          <p:spPr>
            <a:xfrm rot="16200000" flipH="1">
              <a:off x="1690327" y="2147029"/>
              <a:ext cx="987990" cy="17606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07294" y="2602689"/>
            <a:ext cx="4126342" cy="3876578"/>
            <a:chOff x="607294" y="2602689"/>
            <a:chExt cx="4126342" cy="387657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294" y="3807535"/>
              <a:ext cx="4126342" cy="2671732"/>
            </a:xfrm>
            <a:prstGeom prst="rect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 rot="16200000" flipH="1">
              <a:off x="494398" y="3205111"/>
              <a:ext cx="1204845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Chinese Text Project API –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 other projects access to CTP data</a:t>
            </a:r>
          </a:p>
          <a:p>
            <a:pPr lvl="1"/>
            <a:r>
              <a:rPr lang="en-US" dirty="0" smtClean="0"/>
              <a:t>Avoid having to maintain duplicates of </a:t>
            </a:r>
            <a:r>
              <a:rPr lang="en-US" i="1" dirty="0" smtClean="0"/>
              <a:t>all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Obtain the current version in real time</a:t>
            </a:r>
          </a:p>
          <a:p>
            <a:pPr lvl="1"/>
            <a:r>
              <a:rPr lang="en-US" dirty="0" smtClean="0"/>
              <a:t>Provide flexible, standard referencing methods</a:t>
            </a:r>
          </a:p>
          <a:p>
            <a:r>
              <a:rPr lang="en-US" dirty="0" smtClean="0"/>
              <a:t>Allow two-way linking with the CTP</a:t>
            </a:r>
          </a:p>
          <a:p>
            <a:pPr lvl="1"/>
            <a:r>
              <a:rPr lang="en-US" dirty="0" smtClean="0"/>
              <a:t>Allow corrections and improvements to be pooled</a:t>
            </a:r>
          </a:p>
          <a:p>
            <a:pPr lvl="1"/>
            <a:r>
              <a:rPr lang="en-US" dirty="0" smtClean="0"/>
              <a:t>Allow easy access to scanned editions, parallel passages, linked commentaries etc.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CTP API – Two-way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other resources from within the CTP</a:t>
            </a:r>
          </a:p>
          <a:p>
            <a:pPr lvl="1"/>
            <a:r>
              <a:rPr lang="en-US" dirty="0" err="1" smtClean="0"/>
              <a:t>Plugin</a:t>
            </a:r>
            <a:r>
              <a:rPr lang="en-US" dirty="0" smtClean="0"/>
              <a:t> model</a:t>
            </a:r>
          </a:p>
          <a:p>
            <a:pPr lvl="2"/>
            <a:r>
              <a:rPr lang="en-US" dirty="0" smtClean="0"/>
              <a:t>User-definable specification of how to pass data</a:t>
            </a:r>
          </a:p>
          <a:p>
            <a:pPr lvl="3"/>
            <a:r>
              <a:rPr lang="en-US" dirty="0" smtClean="0"/>
              <a:t>Send a chapter of text to an external tool</a:t>
            </a:r>
          </a:p>
          <a:p>
            <a:pPr lvl="3"/>
            <a:r>
              <a:rPr lang="en-US" dirty="0" smtClean="0"/>
              <a:t>Exchange a reference to a specific line/passage of text</a:t>
            </a:r>
          </a:p>
          <a:p>
            <a:pPr lvl="3"/>
            <a:r>
              <a:rPr lang="en-US" dirty="0" smtClean="0"/>
              <a:t>Look up a character or word in another dictionary</a:t>
            </a:r>
          </a:p>
          <a:p>
            <a:r>
              <a:rPr lang="en-US" dirty="0" smtClean="0"/>
              <a:t>Access CTP data/tools from within other tools</a:t>
            </a:r>
          </a:p>
          <a:p>
            <a:pPr lvl="1"/>
            <a:r>
              <a:rPr lang="en-US" dirty="0" smtClean="0"/>
              <a:t>Machine-readable data exchange</a:t>
            </a:r>
          </a:p>
          <a:p>
            <a:pPr lvl="2"/>
            <a:r>
              <a:rPr lang="en-US" dirty="0" smtClean="0"/>
              <a:t>Request CTP textual data, metadata, statistics,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 API – Dictionary </a:t>
            </a:r>
            <a:r>
              <a:rPr lang="en-US" dirty="0" err="1" smtClean="0"/>
              <a:t>plugins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6" y="1600199"/>
            <a:ext cx="7817572" cy="452596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979054" y="3497620"/>
            <a:ext cx="6373543" cy="1128146"/>
            <a:chOff x="979054" y="3497620"/>
            <a:chExt cx="6373543" cy="1128146"/>
          </a:xfrm>
        </p:grpSpPr>
        <p:sp>
          <p:nvSpPr>
            <p:cNvPr id="6" name="TextBox 5"/>
            <p:cNvSpPr txBox="1"/>
            <p:nvPr/>
          </p:nvSpPr>
          <p:spPr>
            <a:xfrm>
              <a:off x="4564429" y="3917880"/>
              <a:ext cx="26844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rgbClr val="FF0000"/>
                  </a:solidFill>
                </a:rPr>
                <a:t>Open the same entry in</a:t>
              </a:r>
            </a:p>
            <a:p>
              <a:pPr algn="ctr"/>
              <a:r>
                <a:rPr lang="en-US" altLang="zh-TW" sz="2000" b="1" dirty="0" smtClean="0">
                  <a:solidFill>
                    <a:srgbClr val="FF0000"/>
                  </a:solidFill>
                </a:rPr>
                <a:t>another dictionary/tool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Left Brace 27"/>
            <p:cNvSpPr/>
            <p:nvPr/>
          </p:nvSpPr>
          <p:spPr>
            <a:xfrm rot="16200000">
              <a:off x="3932607" y="544067"/>
              <a:ext cx="466437" cy="6373543"/>
            </a:xfrm>
            <a:prstGeom prst="leftBrace">
              <a:avLst>
                <a:gd name="adj1" fmla="val 38036"/>
                <a:gd name="adj2" fmla="val 7888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 API – </a:t>
            </a:r>
            <a:r>
              <a:rPr lang="en-US" altLang="zh-TW" dirty="0" smtClean="0"/>
              <a:t>Textual </a:t>
            </a:r>
            <a:r>
              <a:rPr lang="en-US" altLang="zh-TW" dirty="0" err="1" smtClean="0"/>
              <a:t>plugins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94" y="2004529"/>
            <a:ext cx="6458900" cy="29253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7294" y="2004529"/>
            <a:ext cx="773831" cy="5981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381125" y="1600200"/>
            <a:ext cx="7305675" cy="2625800"/>
            <a:chOff x="1381125" y="1600200"/>
            <a:chExt cx="7305675" cy="26258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0723" y="1600200"/>
              <a:ext cx="5906077" cy="2625800"/>
            </a:xfrm>
            <a:prstGeom prst="rect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381125" y="2343727"/>
              <a:ext cx="139959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267800" y="2515090"/>
            <a:ext cx="7148465" cy="3230080"/>
            <a:chOff x="1267800" y="2515090"/>
            <a:chExt cx="7148465" cy="323008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4661" y="2602690"/>
              <a:ext cx="5351604" cy="3142480"/>
            </a:xfrm>
            <a:prstGeom prst="rect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cxnSp>
          <p:nvCxnSpPr>
            <p:cNvPr id="9" name="Straight Arrow Connector 8"/>
            <p:cNvCxnSpPr>
              <a:stCxn id="6" idx="5"/>
            </p:cNvCxnSpPr>
            <p:nvPr/>
          </p:nvCxnSpPr>
          <p:spPr>
            <a:xfrm rot="16200000" flipH="1">
              <a:off x="1821302" y="1961588"/>
              <a:ext cx="689859" cy="17968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89236" y="2602688"/>
            <a:ext cx="5394796" cy="4055806"/>
            <a:chOff x="789236" y="2602688"/>
            <a:chExt cx="5394796" cy="405580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236" y="3422744"/>
              <a:ext cx="5394796" cy="3235750"/>
            </a:xfrm>
            <a:prstGeom prst="rect">
              <a:avLst/>
            </a:prstGeom>
            <a:ln w="76200"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 rot="16200000" flipH="1">
              <a:off x="686794" y="3012715"/>
              <a:ext cx="820057" cy="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 API – </a:t>
            </a:r>
            <a:r>
              <a:rPr lang="en-US" altLang="zh-TW" dirty="0" smtClean="0"/>
              <a:t>Textual </a:t>
            </a:r>
            <a:r>
              <a:rPr lang="en-US" altLang="zh-TW" dirty="0" err="1" smtClean="0"/>
              <a:t>plugins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9" y="1316489"/>
            <a:ext cx="8420531" cy="335895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2872" y="1417638"/>
            <a:ext cx="6348644" cy="4837962"/>
            <a:chOff x="162872" y="1417638"/>
            <a:chExt cx="6348644" cy="48379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872" y="2112763"/>
              <a:ext cx="6348644" cy="4142837"/>
            </a:xfrm>
            <a:prstGeom prst="rect">
              <a:avLst/>
            </a:prstGeom>
            <a:ln w="63500"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sp>
          <p:nvSpPr>
            <p:cNvPr id="17" name="Oval 16"/>
            <p:cNvSpPr/>
            <p:nvPr/>
          </p:nvSpPr>
          <p:spPr>
            <a:xfrm>
              <a:off x="5114235" y="1417638"/>
              <a:ext cx="665135" cy="41116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7" idx="3"/>
            </p:cNvCxnSpPr>
            <p:nvPr/>
          </p:nvCxnSpPr>
          <p:spPr>
            <a:xfrm rot="5400000">
              <a:off x="4485665" y="1563156"/>
              <a:ext cx="520546" cy="9314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345282" y="1417638"/>
            <a:ext cx="6353277" cy="5014332"/>
            <a:chOff x="2345282" y="1417638"/>
            <a:chExt cx="6353277" cy="50143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345282" y="2289133"/>
              <a:ext cx="6353277" cy="4142837"/>
            </a:xfrm>
            <a:prstGeom prst="rect">
              <a:avLst/>
            </a:prstGeom>
            <a:ln w="50800"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5779369" y="1417638"/>
              <a:ext cx="1330267" cy="1305922"/>
              <a:chOff x="5779369" y="1417638"/>
              <a:chExt cx="1330267" cy="1305922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779369" y="1417638"/>
                <a:ext cx="1330267" cy="41116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>
                <a:stCxn id="11" idx="4"/>
              </p:cNvCxnSpPr>
              <p:nvPr/>
            </p:nvCxnSpPr>
            <p:spPr>
              <a:xfrm rot="16200000" flipH="1">
                <a:off x="5997123" y="2276179"/>
                <a:ext cx="894761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 API –</a:t>
            </a:r>
            <a:r>
              <a:rPr lang="en-US" dirty="0" smtClean="0"/>
              <a:t> </a:t>
            </a:r>
            <a:r>
              <a:rPr lang="en-US" dirty="0" smtClean="0"/>
              <a:t>Other </a:t>
            </a:r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Textual markup and metadata</a:t>
            </a:r>
            <a:endParaRPr lang="en-US" dirty="0" smtClean="0"/>
          </a:p>
          <a:p>
            <a:pPr lvl="1"/>
            <a:r>
              <a:rPr lang="en-US" dirty="0" smtClean="0"/>
              <a:t>Metadata relating to texts and </a:t>
            </a:r>
            <a:r>
              <a:rPr lang="en-US" dirty="0" smtClean="0"/>
              <a:t>editions</a:t>
            </a:r>
            <a:endParaRPr lang="en-US" dirty="0" smtClean="0"/>
          </a:p>
          <a:p>
            <a:pPr lvl="1"/>
            <a:r>
              <a:rPr lang="en-US" dirty="0" smtClean="0"/>
              <a:t>Disambiguation </a:t>
            </a:r>
            <a:r>
              <a:rPr lang="en-US" dirty="0" smtClean="0"/>
              <a:t>of proper names, tokenization</a:t>
            </a:r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 smtClean="0"/>
              <a:t>statistical data for texts or periods</a:t>
            </a:r>
          </a:p>
          <a:p>
            <a:pPr lvl="1"/>
            <a:r>
              <a:rPr lang="en-US" dirty="0" smtClean="0"/>
              <a:t>Difficult to compute, but easy to distribute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ctext.org</a:t>
            </a:r>
            <a:r>
              <a:rPr lang="en-US" dirty="0" smtClean="0"/>
              <a:t>/introduction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ctext.org/instructions/ocr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ctext.org/faq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(2005)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Research tool for searching pre-Qin texts</a:t>
            </a:r>
          </a:p>
          <a:p>
            <a:r>
              <a:rPr lang="en-US" dirty="0" smtClean="0"/>
              <a:t>Small corpus with difficult textual issues</a:t>
            </a:r>
          </a:p>
          <a:p>
            <a:pPr lvl="1"/>
            <a:r>
              <a:rPr lang="en-US" dirty="0" smtClean="0"/>
              <a:t>First text: </a:t>
            </a:r>
            <a:r>
              <a:rPr lang="en-US" dirty="0" err="1" smtClean="0"/>
              <a:t>Mohist</a:t>
            </a:r>
            <a:r>
              <a:rPr lang="en-US" dirty="0" smtClean="0"/>
              <a:t> Canons 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墨經</a:t>
            </a:r>
            <a:r>
              <a:rPr lang="en-US" altLang="zh-TW" dirty="0" smtClean="0"/>
              <a:t>》</a:t>
            </a:r>
          </a:p>
          <a:p>
            <a:pPr lvl="1"/>
            <a:r>
              <a:rPr lang="en-US" altLang="zh-TW" dirty="0" smtClean="0"/>
              <a:t>“Encyclopedia-like” writing style</a:t>
            </a:r>
          </a:p>
          <a:p>
            <a:pPr lvl="2"/>
            <a:r>
              <a:rPr lang="en-US" altLang="zh-TW" dirty="0" smtClean="0"/>
              <a:t>Not an essay or treatise; order of sections unimportant</a:t>
            </a:r>
          </a:p>
          <a:p>
            <a:pPr lvl="2"/>
            <a:r>
              <a:rPr lang="en-US" altLang="zh-TW" dirty="0" smtClean="0"/>
              <a:t>Clear “database-like” structure in the text itself</a:t>
            </a:r>
          </a:p>
          <a:p>
            <a:pPr lvl="3"/>
            <a:r>
              <a:rPr lang="en-US" altLang="zh-TW" dirty="0" smtClean="0"/>
              <a:t>One passage = one record</a:t>
            </a:r>
          </a:p>
          <a:p>
            <a:r>
              <a:rPr lang="en-US" altLang="zh-TW" dirty="0" smtClean="0"/>
              <a:t>Methods working for one text work for others</a:t>
            </a:r>
          </a:p>
          <a:p>
            <a:pPr lvl="1"/>
            <a:r>
              <a:rPr lang="en-US" altLang="zh-TW" dirty="0" smtClean="0"/>
              <a:t>Clear similarities to e.g. the Analects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Texts and data (2015)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Majority of pre-Qin and Han transmitted texts</a:t>
            </a:r>
          </a:p>
          <a:p>
            <a:pPr lvl="1"/>
            <a:r>
              <a:rPr lang="en-US" dirty="0" smtClean="0"/>
              <a:t>~6 million characters</a:t>
            </a:r>
          </a:p>
          <a:p>
            <a:r>
              <a:rPr lang="en-US" dirty="0" smtClean="0"/>
              <a:t>Library of scanned transmitted texts</a:t>
            </a:r>
          </a:p>
          <a:p>
            <a:pPr lvl="1"/>
            <a:r>
              <a:rPr lang="en-US" dirty="0" smtClean="0"/>
              <a:t>~13 million pages</a:t>
            </a:r>
          </a:p>
          <a:p>
            <a:r>
              <a:rPr lang="en-US" dirty="0" smtClean="0"/>
              <a:t>User-editable Wiki</a:t>
            </a:r>
          </a:p>
          <a:p>
            <a:pPr lvl="1"/>
            <a:r>
              <a:rPr lang="en-US" dirty="0" smtClean="0"/>
              <a:t>~3 billion characters</a:t>
            </a:r>
          </a:p>
          <a:p>
            <a:r>
              <a:rPr lang="en-US" dirty="0" smtClean="0"/>
              <a:t>Registered volunteer contributors</a:t>
            </a:r>
          </a:p>
          <a:p>
            <a:pPr lvl="1"/>
            <a:r>
              <a:rPr lang="en-US" dirty="0" smtClean="0"/>
              <a:t>~6000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Text Project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5412" y="1600200"/>
            <a:ext cx="345138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many?</a:t>
            </a:r>
          </a:p>
          <a:p>
            <a:pPr lvl="1"/>
            <a:r>
              <a:rPr lang="en-US" dirty="0" smtClean="0"/>
              <a:t>~250,000/month</a:t>
            </a:r>
          </a:p>
          <a:p>
            <a:pPr lvl="1"/>
            <a:r>
              <a:rPr lang="en-US" dirty="0" smtClean="0"/>
              <a:t>~2.5 million pages</a:t>
            </a:r>
          </a:p>
          <a:p>
            <a:r>
              <a:rPr lang="en-US" dirty="0" smtClean="0"/>
              <a:t>Who are they?</a:t>
            </a:r>
          </a:p>
          <a:p>
            <a:pPr lvl="1"/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Researchers</a:t>
            </a:r>
          </a:p>
          <a:p>
            <a:pPr lvl="1"/>
            <a:r>
              <a:rPr lang="en-US" dirty="0" smtClean="0"/>
              <a:t>Translators</a:t>
            </a:r>
          </a:p>
          <a:p>
            <a:pPr lvl="1"/>
            <a:r>
              <a:rPr lang="en-US" dirty="0" smtClean="0"/>
              <a:t>General public</a:t>
            </a:r>
          </a:p>
          <a:p>
            <a:endParaRPr lang="en-US" dirty="0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600200"/>
          <a:ext cx="4953002" cy="40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 Structure – User Perspective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07132" y="1600200"/>
            <a:ext cx="7265290" cy="2152749"/>
            <a:chOff x="707132" y="1600200"/>
            <a:chExt cx="7265290" cy="2152749"/>
          </a:xfrm>
        </p:grpSpPr>
        <p:sp>
          <p:nvSpPr>
            <p:cNvPr id="4" name="Rectangle 3"/>
            <p:cNvSpPr/>
            <p:nvPr/>
          </p:nvSpPr>
          <p:spPr>
            <a:xfrm>
              <a:off x="707132" y="1600200"/>
              <a:ext cx="7265290" cy="215274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0636" y="1670519"/>
              <a:ext cx="3535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Textual database</a:t>
              </a:r>
              <a:endParaRPr lang="en-US" sz="20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59532" y="2140632"/>
              <a:ext cx="2612966" cy="63975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9532" y="2952015"/>
              <a:ext cx="2612966" cy="63975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7064" y="2286000"/>
              <a:ext cx="353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Pre-Qin and Han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064" y="3048000"/>
              <a:ext cx="3535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Post-Han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70280" y="1822918"/>
              <a:ext cx="40865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b="1" dirty="0" smtClean="0"/>
                <a:t> </a:t>
              </a:r>
              <a:r>
                <a:rPr lang="en-US" sz="2000" b="1" dirty="0" smtClean="0"/>
                <a:t>Advanced functionality</a:t>
              </a:r>
            </a:p>
            <a:p>
              <a:pPr>
                <a:buFont typeface="Arial"/>
                <a:buChar char="•"/>
              </a:pPr>
              <a:r>
                <a:rPr lang="en-US" sz="2000" b="1" dirty="0" smtClean="0"/>
                <a:t> Centrally edited</a:t>
              </a:r>
            </a:p>
            <a:p>
              <a:pPr>
                <a:buFont typeface="Arial"/>
                <a:buChar char="•"/>
              </a:pPr>
              <a:r>
                <a:rPr lang="en-US" sz="2000" b="1" dirty="0" smtClean="0"/>
                <a:t> Majority of pre-Qin and Han texts</a:t>
              </a:r>
            </a:p>
            <a:p>
              <a:pPr>
                <a:buFont typeface="Arial"/>
                <a:buChar char="•"/>
              </a:pPr>
              <a:r>
                <a:rPr lang="en-US" sz="2000" b="1" dirty="0" smtClean="0"/>
                <a:t> Small selection of post-Han texts</a:t>
              </a:r>
            </a:p>
            <a:p>
              <a:pPr>
                <a:buFont typeface="Arial"/>
                <a:buChar char="•"/>
              </a:pPr>
              <a:endParaRPr lang="en-US" sz="20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7132" y="4019769"/>
            <a:ext cx="3687584" cy="2152749"/>
            <a:chOff x="707132" y="4019769"/>
            <a:chExt cx="3687584" cy="2152749"/>
          </a:xfrm>
        </p:grpSpPr>
        <p:sp>
          <p:nvSpPr>
            <p:cNvPr id="5" name="Rectangle 4"/>
            <p:cNvSpPr/>
            <p:nvPr/>
          </p:nvSpPr>
          <p:spPr>
            <a:xfrm>
              <a:off x="707132" y="4019769"/>
              <a:ext cx="3608688" cy="215274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9532" y="4129488"/>
              <a:ext cx="3535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Wiki section</a:t>
              </a:r>
              <a:endParaRPr lang="en-US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7063" y="4498820"/>
              <a:ext cx="33587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2000" b="1" dirty="0" smtClean="0"/>
                <a:t> Collaboratively edited</a:t>
              </a:r>
            </a:p>
            <a:p>
              <a:pPr>
                <a:buFont typeface="Arial"/>
                <a:buChar char="•"/>
              </a:pPr>
              <a:r>
                <a:rPr lang="en-US" sz="2000" b="1" dirty="0" smtClean="0"/>
                <a:t> Versioned</a:t>
              </a:r>
            </a:p>
            <a:p>
              <a:pPr>
                <a:buFont typeface="Arial"/>
                <a:buChar char="•"/>
              </a:pPr>
              <a:r>
                <a:rPr lang="en-US" sz="2000" b="1" dirty="0" smtClean="0"/>
                <a:t> Mostly post-Han texts</a:t>
              </a:r>
            </a:p>
            <a:p>
              <a:pPr>
                <a:buFont typeface="Arial"/>
                <a:buChar char="•"/>
              </a:pPr>
              <a:r>
                <a:rPr lang="en-US" sz="2000" b="1" dirty="0" smtClean="0"/>
                <a:t> Huge number of texts</a:t>
              </a:r>
              <a:endParaRPr lang="en-US" sz="20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2248" y="4019770"/>
            <a:ext cx="3480174" cy="568084"/>
            <a:chOff x="4492248" y="4019770"/>
            <a:chExt cx="3480174" cy="568084"/>
          </a:xfrm>
        </p:grpSpPr>
        <p:sp>
          <p:nvSpPr>
            <p:cNvPr id="14" name="Rectangle 13"/>
            <p:cNvSpPr/>
            <p:nvPr/>
          </p:nvSpPr>
          <p:spPr>
            <a:xfrm>
              <a:off x="4492248" y="4019770"/>
              <a:ext cx="3480174" cy="5680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47116" y="4094320"/>
              <a:ext cx="34253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Library (scanned texts)</a:t>
              </a:r>
              <a:endParaRPr lang="en-US" sz="20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92248" y="4797464"/>
            <a:ext cx="3480174" cy="568084"/>
            <a:chOff x="4492248" y="4797464"/>
            <a:chExt cx="3480174" cy="568084"/>
          </a:xfrm>
        </p:grpSpPr>
        <p:sp>
          <p:nvSpPr>
            <p:cNvPr id="16" name="Rectangle 15"/>
            <p:cNvSpPr/>
            <p:nvPr/>
          </p:nvSpPr>
          <p:spPr>
            <a:xfrm>
              <a:off x="4492248" y="4797464"/>
              <a:ext cx="3480174" cy="5680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47116" y="4872014"/>
              <a:ext cx="34253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Dictionary</a:t>
              </a:r>
              <a:endParaRPr lang="en-US" sz="20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92248" y="5596472"/>
            <a:ext cx="3480174" cy="568084"/>
            <a:chOff x="4492248" y="5596472"/>
            <a:chExt cx="3480174" cy="568084"/>
          </a:xfrm>
        </p:grpSpPr>
        <p:sp>
          <p:nvSpPr>
            <p:cNvPr id="18" name="Rectangle 17"/>
            <p:cNvSpPr/>
            <p:nvPr/>
          </p:nvSpPr>
          <p:spPr>
            <a:xfrm>
              <a:off x="4492248" y="5596472"/>
              <a:ext cx="3480174" cy="5680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47116" y="5671022"/>
              <a:ext cx="34253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Discussion</a:t>
              </a:r>
              <a:endParaRPr lang="en-US" sz="2000" b="1" dirty="0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Paragraph-centric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3713"/>
            <a:ext cx="8229600" cy="372736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4650" y="1923712"/>
            <a:ext cx="1006475" cy="7601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2"/>
          <p:cNvGrpSpPr/>
          <p:nvPr/>
        </p:nvGrpSpPr>
        <p:grpSpPr>
          <a:xfrm>
            <a:off x="1233729" y="2572572"/>
            <a:ext cx="7704659" cy="2380349"/>
            <a:chOff x="1233729" y="2572572"/>
            <a:chExt cx="7704659" cy="23803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6083" y="3438735"/>
              <a:ext cx="5342305" cy="1514186"/>
            </a:xfrm>
            <a:prstGeom prst="rect">
              <a:avLst/>
            </a:prstGeom>
            <a:ln w="76200">
              <a:solidFill>
                <a:schemeClr val="bg1">
                  <a:lumMod val="65000"/>
                  <a:lumOff val="35000"/>
                </a:schemeClr>
              </a:solidFill>
            </a:ln>
          </p:spPr>
        </p:pic>
        <p:cxnSp>
          <p:nvCxnSpPr>
            <p:cNvPr id="12" name="Straight Arrow Connector 11"/>
            <p:cNvCxnSpPr>
              <a:stCxn id="6" idx="5"/>
            </p:cNvCxnSpPr>
            <p:nvPr/>
          </p:nvCxnSpPr>
          <p:spPr>
            <a:xfrm rot="16200000" flipH="1">
              <a:off x="1645358" y="2160943"/>
              <a:ext cx="1393356" cy="22166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3"/>
          <p:cNvGrpSpPr/>
          <p:nvPr/>
        </p:nvGrpSpPr>
        <p:grpSpPr>
          <a:xfrm>
            <a:off x="223297" y="2644775"/>
            <a:ext cx="3835238" cy="3637150"/>
            <a:chOff x="223297" y="2644775"/>
            <a:chExt cx="3835238" cy="36371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297" y="4632130"/>
              <a:ext cx="3835238" cy="1649795"/>
            </a:xfrm>
            <a:prstGeom prst="rect">
              <a:avLst/>
            </a:prstGeom>
            <a:ln w="76200">
              <a:solidFill>
                <a:schemeClr val="bg1">
                  <a:lumMod val="65000"/>
                  <a:lumOff val="35000"/>
                </a:schemeClr>
              </a:solidFill>
            </a:ln>
          </p:spPr>
        </p:pic>
        <p:cxnSp>
          <p:nvCxnSpPr>
            <p:cNvPr id="11" name="Straight Arrow Connector 10"/>
            <p:cNvCxnSpPr/>
            <p:nvPr/>
          </p:nvCxnSpPr>
          <p:spPr>
            <a:xfrm rot="16200000" flipH="1">
              <a:off x="-239712" y="3570286"/>
              <a:ext cx="1851024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0"/>
          <p:cNvGrpSpPr/>
          <p:nvPr/>
        </p:nvGrpSpPr>
        <p:grpSpPr>
          <a:xfrm>
            <a:off x="1320800" y="1407685"/>
            <a:ext cx="7366000" cy="1824405"/>
            <a:chOff x="1320800" y="1407685"/>
            <a:chExt cx="7366000" cy="182440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320800" y="2129373"/>
              <a:ext cx="1350433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9573" y="1407685"/>
              <a:ext cx="5937227" cy="1824405"/>
            </a:xfrm>
            <a:prstGeom prst="rect">
              <a:avLst/>
            </a:prstGeom>
            <a:ln w="76200">
              <a:solidFill>
                <a:schemeClr val="bg1">
                  <a:lumMod val="65000"/>
                  <a:lumOff val="35000"/>
                </a:schemeClr>
              </a:solidFill>
            </a:ln>
          </p:spPr>
        </p:pic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/ engineering</a:t>
            </a:r>
          </a:p>
          <a:p>
            <a:pPr lvl="1"/>
            <a:r>
              <a:rPr lang="en-US" dirty="0" smtClean="0"/>
              <a:t>Methods practical for &lt;100 users, texts, etc.</a:t>
            </a:r>
          </a:p>
          <a:p>
            <a:pPr lvl="1"/>
            <a:r>
              <a:rPr lang="en-US" dirty="0" smtClean="0"/>
              <a:t>Will they still work for &gt;100,000 users, texts, etc.?</a:t>
            </a:r>
          </a:p>
          <a:p>
            <a:r>
              <a:rPr lang="en-US" dirty="0" smtClean="0"/>
              <a:t>Organizational / real-world</a:t>
            </a:r>
          </a:p>
          <a:p>
            <a:pPr lvl="1"/>
            <a:r>
              <a:rPr lang="en-US" dirty="0" smtClean="0"/>
              <a:t>Time and funding sufficient for small scale work</a:t>
            </a:r>
          </a:p>
          <a:p>
            <a:pPr lvl="1"/>
            <a:r>
              <a:rPr lang="en-US" dirty="0" smtClean="0"/>
              <a:t>Will it be sufficient for exponentially more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CTP.pptx</Template>
  <TotalTime>56286</TotalTime>
  <Words>1564</Words>
  <Application>Microsoft Macintosh PowerPoint</Application>
  <PresentationFormat>On-screen Show (4:3)</PresentationFormat>
  <Paragraphs>285</Paragraphs>
  <Slides>37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CTP</vt:lpstr>
      <vt:lpstr>Towards a Scalable Digital Library of Pre-Modern Chinese</vt:lpstr>
      <vt:lpstr>Overview</vt:lpstr>
      <vt:lpstr>Chinese Text Project (CTP)</vt:lpstr>
      <vt:lpstr>Origins (2005)</vt:lpstr>
      <vt:lpstr>Texts and data (2015)</vt:lpstr>
      <vt:lpstr>Chinese Text Project Users</vt:lpstr>
      <vt:lpstr>Site Structure – User Perspective</vt:lpstr>
      <vt:lpstr>Paragraph-centric design</vt:lpstr>
      <vt:lpstr>Scalability</vt:lpstr>
      <vt:lpstr>Scalability: A pragmatic approach</vt:lpstr>
      <vt:lpstr>Working with limited resources</vt:lpstr>
      <vt:lpstr>Automatic compilation</vt:lpstr>
      <vt:lpstr>Automatic compilation</vt:lpstr>
      <vt:lpstr>Automatic compilation</vt:lpstr>
      <vt:lpstr>Statistics and Automation</vt:lpstr>
      <vt:lpstr>Optical Character Recognition</vt:lpstr>
      <vt:lpstr>OCR – Procedure</vt:lpstr>
      <vt:lpstr>OCR – Matching</vt:lpstr>
      <vt:lpstr>OCR – Training data extraction</vt:lpstr>
      <vt:lpstr>Slide 20</vt:lpstr>
      <vt:lpstr>OCR – End result</vt:lpstr>
      <vt:lpstr>Crowd-sourcing</vt:lpstr>
      <vt:lpstr>Making corrections</vt:lpstr>
      <vt:lpstr>Making corrections</vt:lpstr>
      <vt:lpstr>Making corrections</vt:lpstr>
      <vt:lpstr>Edit log</vt:lpstr>
      <vt:lpstr>Application Programming Interfaces</vt:lpstr>
      <vt:lpstr>Third-party APIs on the CTP</vt:lpstr>
      <vt:lpstr>Third-party APIs on the CTP</vt:lpstr>
      <vt:lpstr>Pingbacks as Textual References</vt:lpstr>
      <vt:lpstr>Chinese Text Project API – Goals</vt:lpstr>
      <vt:lpstr>CTP API – Two-way communication</vt:lpstr>
      <vt:lpstr>CTP API – Dictionary plugins</vt:lpstr>
      <vt:lpstr>CTP API – Textual plugins</vt:lpstr>
      <vt:lpstr>CTP API – Textual plugins</vt:lpstr>
      <vt:lpstr>CTP API – Other functionality</vt:lpstr>
      <vt:lpstr>More Information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Donald Sturgeon</dc:creator>
  <cp:lastModifiedBy>DJS</cp:lastModifiedBy>
  <cp:revision>398</cp:revision>
  <cp:lastPrinted>2015-08-02T05:05:33Z</cp:lastPrinted>
  <dcterms:created xsi:type="dcterms:W3CDTF">2015-11-07T02:00:24Z</dcterms:created>
  <dcterms:modified xsi:type="dcterms:W3CDTF">2015-11-07T12:43:48Z</dcterms:modified>
</cp:coreProperties>
</file>