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8" r:id="rId2"/>
    <p:sldId id="289" r:id="rId3"/>
    <p:sldId id="295" r:id="rId4"/>
    <p:sldId id="297" r:id="rId5"/>
    <p:sldId id="296" r:id="rId6"/>
    <p:sldId id="300" r:id="rId7"/>
    <p:sldId id="330" r:id="rId8"/>
    <p:sldId id="327" r:id="rId9"/>
    <p:sldId id="328" r:id="rId10"/>
    <p:sldId id="312" r:id="rId11"/>
    <p:sldId id="303" r:id="rId12"/>
    <p:sldId id="301" r:id="rId13"/>
    <p:sldId id="293" r:id="rId14"/>
    <p:sldId id="331" r:id="rId15"/>
    <p:sldId id="332" r:id="rId16"/>
    <p:sldId id="290" r:id="rId17"/>
    <p:sldId id="291" r:id="rId18"/>
    <p:sldId id="292" r:id="rId19"/>
    <p:sldId id="305" r:id="rId20"/>
    <p:sldId id="306" r:id="rId21"/>
    <p:sldId id="324" r:id="rId22"/>
    <p:sldId id="309" r:id="rId23"/>
    <p:sldId id="310" r:id="rId24"/>
    <p:sldId id="311" r:id="rId25"/>
    <p:sldId id="313" r:id="rId26"/>
    <p:sldId id="314" r:id="rId27"/>
    <p:sldId id="315" r:id="rId28"/>
    <p:sldId id="316" r:id="rId29"/>
    <p:sldId id="317" r:id="rId30"/>
    <p:sldId id="318" r:id="rId31"/>
    <p:sldId id="320" r:id="rId32"/>
    <p:sldId id="321" r:id="rId33"/>
    <p:sldId id="323" r:id="rId34"/>
    <p:sldId id="325" r:id="rId35"/>
    <p:sldId id="322" r:id="rId36"/>
    <p:sldId id="334" r:id="rId37"/>
    <p:sldId id="333" r:id="rId38"/>
    <p:sldId id="335" r:id="rId39"/>
    <p:sldId id="337" r:id="rId40"/>
    <p:sldId id="336" r:id="rId41"/>
    <p:sldId id="338" r:id="rId42"/>
    <p:sldId id="339" r:id="rId43"/>
    <p:sldId id="340" r:id="rId4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EEEEEE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7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4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E443B-B6AB-A64A-8161-E9E8787B15F3}" type="datetimeFigureOut">
              <a:rPr kumimoji="1" lang="ja-JP" altLang="en-US" smtClean="0"/>
              <a:t>11/4/15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2ECE8-3570-6A4F-9606-671F47E9CE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9737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48A58-2C9D-EE48-A0A5-C5F0A085DD5F}" type="datetimeFigureOut">
              <a:rPr kumimoji="1" lang="ja-JP" altLang="en-US" smtClean="0"/>
              <a:t>11/4/15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64B8E-5CAF-CA41-A786-4ACA71D958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4162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6FDB9-DBA8-4447-BA88-12ABC753608F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457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F1FF1-C0BD-0D46-8691-F5F8AE701315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890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D74E7-A443-EF4E-B01C-A6984E59C725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98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79EB9-41C0-A043-B174-B9F5354A92F7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17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F3DA6-6587-0E43-BDBA-ACE2C8001692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60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30530-BBA3-E846-9A35-DDD4F3C42300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39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9663E-FFCA-0E41-8FEC-74D56AD337D9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3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8CE04-B019-5E4E-8C8B-E88B6F6F1C84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79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E6E94-DD46-B74A-B0C7-41F55A3BA2B9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037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32D7-DF98-B242-B4D0-79BEAC516DCA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52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B5F1-2779-B647-B89C-308073FF3836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049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29C01-9CC2-8843-B583-122ABCB53E19}" type="datetime1">
              <a:rPr kumimoji="1" lang="en-US" altLang="ja-JP" smtClean="0"/>
              <a:t>11/4/15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19856-5A7C-2B4F-AE2B-AF861ECD30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72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hyperlink" Target="http://www.j-lyric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hyperlink" Target="http://www.nytimes.com/interactive/2015/05/03/upshot/the-best-and-worst-places-to-grow-up-how-your-area-compares.html?_r=0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hyperlink" Target="http://opendata.nikkei.co.jp/article/kakei-chosa-2005-2012/%23did=343&amp;year=2012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emf"/><Relationship Id="rId3" Type="http://schemas.openxmlformats.org/officeDocument/2006/relationships/hyperlink" Target="http://cornellhci.org/reflex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politter.com/en/" TargetMode="Externa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94466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The Study of Japan in the Age of Digital Humanities and </a:t>
            </a:r>
            <a:br>
              <a:rPr lang="en-US" altLang="ja-JP" sz="4000" dirty="0" smtClean="0"/>
            </a:br>
            <a:r>
              <a:rPr lang="en-US" altLang="ja-JP" sz="4000" dirty="0" smtClean="0"/>
              <a:t>Quantitative Social </a:t>
            </a:r>
            <a:r>
              <a:rPr lang="en-US" altLang="ja-JP" sz="4000" dirty="0" smtClean="0"/>
              <a:t>Sciences</a:t>
            </a:r>
            <a:endParaRPr kumimoji="1" lang="ja-JP" altLang="en-US" sz="4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489140"/>
            <a:ext cx="6400800" cy="1149659"/>
          </a:xfrm>
        </p:spPr>
        <p:txBody>
          <a:bodyPr/>
          <a:lstStyle/>
          <a:p>
            <a:r>
              <a:rPr lang="en-US" altLang="ja-JP" dirty="0" smtClean="0"/>
              <a:t>Yusaku Horiuchi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41710" y="5958475"/>
            <a:ext cx="6811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Presentation </a:t>
            </a:r>
            <a:r>
              <a:rPr lang="en-US" altLang="ja-JP" sz="2000" dirty="0" smtClean="0"/>
              <a:t>at NCC Workshop @ Harvard (November 6, </a:t>
            </a:r>
            <a:r>
              <a:rPr kumimoji="1" lang="en-US" altLang="ja-JP" sz="2000" dirty="0" smtClean="0"/>
              <a:t>2015)</a:t>
            </a:r>
            <a:endParaRPr kumimoji="1" lang="ja-JP" alt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96"/>
            <a:ext cx="1383440" cy="14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5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2</a:t>
            </a:r>
            <a:endParaRPr kumimoji="1" lang="ja-JP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When did Japanese media start use </a:t>
            </a:r>
            <a:r>
              <a:rPr kumimoji="1" lang="ja-JP" altLang="en-US" dirty="0" smtClean="0"/>
              <a:t>「カネ」</a:t>
            </a:r>
            <a:r>
              <a:rPr kumimoji="1" lang="en-US" altLang="ja-JP" dirty="0" smtClean="0"/>
              <a:t> instead of </a:t>
            </a:r>
            <a:r>
              <a:rPr kumimoji="1" lang="ja-JP" altLang="en-US" dirty="0" smtClean="0"/>
              <a:t>「金」</a:t>
            </a:r>
            <a:r>
              <a:rPr kumimoji="1" lang="en-US" altLang="ja-JP" dirty="0" smtClean="0"/>
              <a:t> and why?</a:t>
            </a:r>
          </a:p>
          <a:p>
            <a:r>
              <a:rPr lang="en-US" altLang="ja-JP" dirty="0" smtClean="0"/>
              <a:t>How do publics react to news on </a:t>
            </a:r>
            <a:r>
              <a:rPr lang="ja-JP" altLang="en-US" dirty="0" smtClean="0"/>
              <a:t>「カネ」</a:t>
            </a:r>
            <a:r>
              <a:rPr lang="en-US" altLang="ja-JP" dirty="0" smtClean="0"/>
              <a:t> vis-à-vis </a:t>
            </a:r>
            <a:r>
              <a:rPr lang="ja-JP" altLang="en-US" dirty="0" smtClean="0"/>
              <a:t>「金」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9" name="Content Placeholder 8" descr="jpe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35" r="-1513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718959" y="5879942"/>
            <a:ext cx="3352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www.amazon.co.jp</a:t>
            </a:r>
            <a:r>
              <a:rPr lang="en-US" altLang="ja-JP" sz="1000" dirty="0"/>
              <a:t>/</a:t>
            </a:r>
            <a:r>
              <a:rPr lang="en-US" altLang="ja-JP" sz="1000" dirty="0" err="1"/>
              <a:t>gp</a:t>
            </a:r>
            <a:r>
              <a:rPr lang="en-US" altLang="ja-JP" sz="1000" dirty="0"/>
              <a:t>/product/4652078404/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7315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Research proposal 3</a:t>
            </a:r>
            <a:endParaRPr kumimoji="1" lang="ja-JP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err="1" smtClean="0"/>
              <a:t>Man‘yōshū</a:t>
            </a:r>
            <a:r>
              <a:rPr lang="en-US" altLang="ja-JP" dirty="0" smtClean="0"/>
              <a:t> (</a:t>
            </a:r>
            <a:r>
              <a:rPr lang="ja-JP" altLang="en-US" dirty="0" smtClean="0"/>
              <a:t>万葉集</a:t>
            </a:r>
            <a:r>
              <a:rPr lang="en-US" altLang="ja-JP" dirty="0" smtClean="0"/>
              <a:t>):</a:t>
            </a:r>
          </a:p>
          <a:p>
            <a:r>
              <a:rPr lang="en-US" altLang="ja-JP" dirty="0" smtClean="0"/>
              <a:t>Predicting authorships</a:t>
            </a:r>
          </a:p>
          <a:p>
            <a:r>
              <a:rPr kumimoji="1" lang="en-US" altLang="ja-JP" dirty="0" smtClean="0"/>
              <a:t>Topic modeling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en-US" altLang="ja-JP" dirty="0" smtClean="0">
                <a:solidFill>
                  <a:srgbClr val="7F7F7F"/>
                </a:solidFill>
              </a:rPr>
              <a:t>Existing studies</a:t>
            </a:r>
          </a:p>
          <a:p>
            <a:pPr marL="0" indent="0">
              <a:buNone/>
            </a:pPr>
            <a:r>
              <a:rPr kumimoji="1" lang="en-US" altLang="ja-JP" dirty="0" smtClean="0"/>
              <a:t>Federalist papers:</a:t>
            </a:r>
          </a:p>
          <a:p>
            <a:r>
              <a:rPr kumimoji="1" lang="en-US" altLang="ja-JP" dirty="0" smtClean="0"/>
              <a:t>Predicting authorships</a:t>
            </a:r>
          </a:p>
          <a:p>
            <a:r>
              <a:rPr lang="en-US" altLang="ja-JP" dirty="0" smtClean="0"/>
              <a:t>Topic modeling</a:t>
            </a:r>
            <a:endParaRPr kumimoji="1" lang="ja-JP" altLang="en-US" dirty="0"/>
          </a:p>
        </p:txBody>
      </p:sp>
      <p:pic>
        <p:nvPicPr>
          <p:cNvPr id="8" name="Content Placeholder 7" descr="manyoshu-kakinomoto-hitomaro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91" r="-1189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241715" y="6145852"/>
            <a:ext cx="4445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http://www2.hawaii.edu/~</a:t>
            </a:r>
            <a:r>
              <a:rPr lang="en-US" altLang="ja-JP" sz="1000" dirty="0" err="1"/>
              <a:t>thomask</a:t>
            </a:r>
            <a:r>
              <a:rPr lang="en-US" altLang="ja-JP" sz="1000" dirty="0"/>
              <a:t>/eall271/</a:t>
            </a:r>
            <a:r>
              <a:rPr lang="en-US" altLang="ja-JP" sz="1000" dirty="0" err="1"/>
              <a:t>nara_period</a:t>
            </a:r>
            <a:r>
              <a:rPr lang="en-US" altLang="ja-JP" sz="1000" dirty="0"/>
              <a:t>/</a:t>
            </a:r>
            <a:r>
              <a:rPr lang="en-US" altLang="ja-JP" sz="1000" dirty="0" err="1"/>
              <a:t>manyoshu.html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1908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4</a:t>
            </a:r>
            <a:endParaRPr kumimoji="1" lang="ja-JP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How have the songs on Tokyo changed during the postwar era?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13315"/>
            <a:ext cx="2032000" cy="180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779" y="5296399"/>
            <a:ext cx="136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Mr. Children</a:t>
            </a:r>
            <a:endParaRPr kumimoji="1" lang="ja-JP" altLang="en-US" dirty="0"/>
          </a:p>
        </p:txBody>
      </p:sp>
      <p:pic>
        <p:nvPicPr>
          <p:cNvPr id="10" name="Picture 9" descr="51LpGweZdcL._SL16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88" y="3438715"/>
            <a:ext cx="1803639" cy="18036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27775" y="529639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長渕剛</a:t>
            </a:r>
            <a:endParaRPr kumimoji="1" lang="ja-JP" altLang="en-US" dirty="0"/>
          </a:p>
        </p:txBody>
      </p:sp>
      <p:pic>
        <p:nvPicPr>
          <p:cNvPr id="12" name="Picture 11" descr="21SJ84FC8EL._SL16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3413075"/>
            <a:ext cx="1282700" cy="177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14372" y="529639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島倉千代子</a:t>
            </a:r>
            <a:endParaRPr kumimoji="1" lang="ja-JP" altLang="en-US" dirty="0"/>
          </a:p>
        </p:txBody>
      </p:sp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83" y="3413075"/>
            <a:ext cx="1754317" cy="17938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56127" y="529878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藤山一郎</a:t>
            </a:r>
            <a:endParaRPr kumimoji="1" lang="ja-JP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70167" y="598701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Potential data source: </a:t>
            </a:r>
            <a:r>
              <a:rPr lang="en-US" altLang="ja-JP" dirty="0" smtClean="0">
                <a:hlinkClick r:id="rId6"/>
              </a:rPr>
              <a:t>www.j-lyric.net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08514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Analysis of Geocoded data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06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D3.js + GIS by NYT</a:t>
            </a:r>
            <a:endParaRPr kumimoji="1" lang="ja-JP" altLang="en-US" dirty="0"/>
          </a:p>
        </p:txBody>
      </p:sp>
      <p:pic>
        <p:nvPicPr>
          <p:cNvPr id="5" name="Content Placeholder 4" descr="screenshot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00" r="-2540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76087" y="6246948"/>
            <a:ext cx="8587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hlinkClick r:id="rId3"/>
              </a:rPr>
              <a:t>http://www.nytimes.com/interactive/2015/05/03/upshot/the-best-and-worst-places-to-grow-up-how-your-area-compares.html?_r=</a:t>
            </a:r>
            <a:r>
              <a:rPr lang="en-US" altLang="ja-JP" sz="1200" dirty="0" smtClean="0">
                <a:hlinkClick r:id="rId3"/>
              </a:rPr>
              <a:t>0</a:t>
            </a:r>
            <a:endParaRPr lang="en-US" altLang="ja-JP" sz="1200" dirty="0" smtClean="0"/>
          </a:p>
        </p:txBody>
      </p:sp>
    </p:spTree>
    <p:extLst>
      <p:ext uri="{BB962C8B-B14F-4D97-AF65-F5344CB8AC3E}">
        <p14:creationId xmlns:p14="http://schemas.microsoft.com/office/powerpoint/2010/main" val="900397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API + GIS</a:t>
            </a:r>
            <a:r>
              <a:rPr lang="en-US" altLang="ja-JP" dirty="0"/>
              <a:t> </a:t>
            </a:r>
            <a:r>
              <a:rPr lang="en-US" altLang="ja-JP" dirty="0" smtClean="0"/>
              <a:t>by Nikkei</a:t>
            </a:r>
            <a:endParaRPr kumimoji="1" lang="ja-JP" altLang="en-US" dirty="0"/>
          </a:p>
        </p:txBody>
      </p:sp>
      <p:pic>
        <p:nvPicPr>
          <p:cNvPr id="5" name="Content Placeholder 4" descr="screenshot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80" r="-2028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182539" y="6202461"/>
            <a:ext cx="6179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</a:t>
            </a:r>
            <a:r>
              <a:rPr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://opendata.nikkei.co.jp/article/kakei-chosa-2005-2012/#did=343&amp;year=</a:t>
            </a:r>
            <a:r>
              <a:rPr lang="en-US" altLang="ja-JP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2012</a:t>
            </a:r>
            <a:endParaRPr lang="en-US" altLang="ja-JP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0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Mapping old maps</a:t>
            </a:r>
            <a:endParaRPr kumimoji="1" lang="ja-JP" altLang="en-US" dirty="0"/>
          </a:p>
        </p:txBody>
      </p:sp>
      <p:pic>
        <p:nvPicPr>
          <p:cNvPr id="10" name="Content Placeholder 9" descr="Historical Map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25" r="-42625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950712" y="6233239"/>
            <a:ext cx="33333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rumsey.geogarage.com</a:t>
            </a:r>
            <a:r>
              <a:rPr lang="en-US" altLang="ja-JP" sz="1000" dirty="0"/>
              <a:t>/maps/g_cb_110.html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4958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5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What are the long-term impacts of </a:t>
            </a:r>
            <a:r>
              <a:rPr kumimoji="1" lang="en-US" altLang="ja-JP" i="1" dirty="0" err="1" smtClean="0"/>
              <a:t>Sekigahara</a:t>
            </a:r>
            <a:r>
              <a:rPr kumimoji="1" lang="en-US" altLang="ja-JP" i="1" dirty="0" smtClean="0"/>
              <a:t> no </a:t>
            </a:r>
            <a:r>
              <a:rPr kumimoji="1" lang="en-US" altLang="ja-JP" i="1" dirty="0" err="1" smtClean="0"/>
              <a:t>tatakai</a:t>
            </a:r>
            <a:r>
              <a:rPr kumimoji="1" lang="en-US" altLang="ja-JP" dirty="0" smtClean="0"/>
              <a:t> (</a:t>
            </a:r>
            <a:r>
              <a:rPr kumimoji="1" lang="ja-JP" altLang="en-US" dirty="0" smtClean="0"/>
              <a:t>関ヶ原の戦い</a:t>
            </a:r>
            <a:r>
              <a:rPr kumimoji="1" lang="en-US" altLang="ja-JP" dirty="0" smtClean="0"/>
              <a:t> in 1600) on Japan’s economic development?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75" y="3490133"/>
            <a:ext cx="5604847" cy="2636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7030" y="6309322"/>
            <a:ext cx="2823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Source: </a:t>
            </a:r>
            <a:r>
              <a:rPr lang="pl-PL" altLang="ja-JP" sz="1000" dirty="0"/>
              <a:t>http://</a:t>
            </a:r>
            <a:r>
              <a:rPr lang="pl-PL" altLang="ja-JP" sz="1000" dirty="0" err="1"/>
              <a:t>ja.wikipedia.org</a:t>
            </a:r>
            <a:r>
              <a:rPr lang="pl-PL" altLang="ja-JP" sz="1000" dirty="0"/>
              <a:t>/</a:t>
            </a:r>
            <a:r>
              <a:rPr lang="pl-PL" altLang="ja-JP" sz="1000" dirty="0" err="1"/>
              <a:t>wiki</a:t>
            </a:r>
            <a:r>
              <a:rPr lang="pl-PL" altLang="ja-JP" sz="1000" dirty="0" smtClean="0"/>
              <a:t>/</a:t>
            </a:r>
            <a:r>
              <a:rPr lang="ja-JP" altLang="en-US" sz="1000" dirty="0" smtClean="0"/>
              <a:t>関ヶ原の戦い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5402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6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Does the prime minister’s visit to an electoral district during the campaign period affect the outcome of an election? 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24" y="3218529"/>
            <a:ext cx="7107551" cy="2907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7215" y="6233239"/>
            <a:ext cx="3650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mktabi.cocolog-nifty.com</a:t>
            </a:r>
            <a:r>
              <a:rPr lang="en-US" altLang="ja-JP" sz="1000" dirty="0"/>
              <a:t>/blog/2010/06/</a:t>
            </a:r>
            <a:r>
              <a:rPr lang="en-US" altLang="ja-JP" sz="1000" dirty="0" err="1"/>
              <a:t>index.html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1667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Network analysis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009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Traditional dichotomy</a:t>
            </a:r>
            <a:endParaRPr kumimoji="1" lang="ja-JP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Qualitative research</a:t>
            </a:r>
            <a:endParaRPr kumimoji="1" lang="ja-JP" alt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Quantitative research</a:t>
            </a:r>
            <a:endParaRPr kumimoji="1" lang="ja-JP" altLang="en-US" dirty="0"/>
          </a:p>
        </p:txBody>
      </p:sp>
      <p:pic>
        <p:nvPicPr>
          <p:cNvPr id="15" name="Content Placeholder 14" descr="k75_numbercruncher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72" r="-44172"/>
          <a:stretch>
            <a:fillRect/>
          </a:stretch>
        </p:blipFill>
        <p:spPr>
          <a:xfrm>
            <a:off x="3955434" y="2174875"/>
            <a:ext cx="4041775" cy="39512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13" name="Content Placeholder 12" descr="imgre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54" r="-18254"/>
          <a:stretch>
            <a:fillRect/>
          </a:stretch>
        </p:blipFill>
        <p:spPr/>
      </p:pic>
      <p:sp>
        <p:nvSpPr>
          <p:cNvPr id="14" name="TextBox 13"/>
          <p:cNvSpPr txBox="1"/>
          <p:nvPr/>
        </p:nvSpPr>
        <p:spPr>
          <a:xfrm>
            <a:off x="984549" y="6233239"/>
            <a:ext cx="2970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weheartit.com</a:t>
            </a:r>
            <a:r>
              <a:rPr lang="en-US" altLang="ja-JP" sz="1000" dirty="0"/>
              <a:t>/entry/group/17018328</a:t>
            </a:r>
            <a:endParaRPr kumimoji="1" lang="ja-JP" alt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4293607" y="6224997"/>
            <a:ext cx="4519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www.thesuperest.com</a:t>
            </a:r>
            <a:r>
              <a:rPr lang="en-US" altLang="ja-JP" sz="1000" dirty="0"/>
              <a:t>/archives/2008/04/02/k75_numbercruncher/</a:t>
            </a:r>
            <a:endParaRPr kumimoji="1" lang="ja-JP" alt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94921" y="4648835"/>
            <a:ext cx="179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Specifically,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Surveys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dirty="0" smtClean="0"/>
              <a:t>Government statistics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57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4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Facebook network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9" name="Content Placeholder 8" descr="6a010534b1db25970b0147e0ae51b2970b-800wi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34" b="-5134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1406267" y="6098683"/>
            <a:ext cx="6318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blog.revolutionanalytics.com</a:t>
            </a:r>
            <a:r>
              <a:rPr lang="en-US" altLang="ja-JP" sz="1000" dirty="0"/>
              <a:t>/2012/05/</a:t>
            </a:r>
            <a:r>
              <a:rPr lang="en-US" altLang="ja-JP" sz="1000" dirty="0" err="1"/>
              <a:t>facebook</a:t>
            </a:r>
            <a:r>
              <a:rPr lang="en-US" altLang="ja-JP" sz="1000" dirty="0"/>
              <a:t>-class-social-network-analysis-with-r-and-</a:t>
            </a:r>
            <a:r>
              <a:rPr lang="en-US" altLang="ja-JP" sz="1000" dirty="0" err="1"/>
              <a:t>hadoop.html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57853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266818"/>
          </a:xfrm>
        </p:spPr>
        <p:txBody>
          <a:bodyPr>
            <a:normAutofit/>
          </a:bodyPr>
          <a:lstStyle/>
          <a:p>
            <a:r>
              <a:rPr lang="en-US" altLang="ja-JP" sz="3600" b="0" dirty="0" smtClean="0"/>
              <a:t>Social network analysis</a:t>
            </a:r>
            <a:br>
              <a:rPr lang="en-US" altLang="ja-JP" sz="3600" b="0" dirty="0" smtClean="0"/>
            </a:br>
            <a:endParaRPr kumimoji="1" lang="ja-JP" altLang="en-US" sz="3600" b="0" dirty="0"/>
          </a:p>
        </p:txBody>
      </p:sp>
      <p:pic>
        <p:nvPicPr>
          <p:cNvPr id="7" name="Content Placeholder 6" descr="SocialNetworkAnalysis_Graph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94" b="-549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539868"/>
            <a:ext cx="3008313" cy="358629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3200" dirty="0" smtClean="0"/>
              <a:t>How people are connected?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3200" dirty="0" smtClean="0"/>
              <a:t>Who is central in the network?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3200" dirty="0" smtClean="0"/>
              <a:t>How does information flow within the network?</a:t>
            </a:r>
            <a:endParaRPr kumimoji="1" lang="ja-JP" alt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973280" y="6233239"/>
            <a:ext cx="3159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www.fmsasg.com</a:t>
            </a:r>
            <a:r>
              <a:rPr lang="en-US" altLang="ja-JP" sz="1000" dirty="0"/>
              <a:t>/</a:t>
            </a:r>
            <a:r>
              <a:rPr lang="en-US" altLang="ja-JP" sz="1000" dirty="0" err="1"/>
              <a:t>SocialNetworkAnalysis</a:t>
            </a:r>
            <a:r>
              <a:rPr lang="en-US" altLang="ja-JP" sz="1000" dirty="0"/>
              <a:t>/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896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Identifying information brokers</a:t>
            </a:r>
            <a:endParaRPr kumimoji="1" lang="ja-JP" altLang="en-US" dirty="0"/>
          </a:p>
        </p:txBody>
      </p:sp>
      <p:pic>
        <p:nvPicPr>
          <p:cNvPr id="5" name="Content Placeholder 4" descr="R0512B_A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45" b="-14345"/>
          <a:stretch>
            <a:fillRect/>
          </a:stretch>
        </p:blipFill>
        <p:spPr>
          <a:xfrm>
            <a:off x="457200" y="1973495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791537" y="6110129"/>
            <a:ext cx="3576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hbr.org</a:t>
            </a:r>
            <a:r>
              <a:rPr lang="en-US" altLang="ja-JP" sz="1000" dirty="0"/>
              <a:t>/2005/12/how-to-build-your-network/</a:t>
            </a:r>
            <a:r>
              <a:rPr lang="en-US" altLang="ja-JP" sz="1000" dirty="0" err="1"/>
              <a:t>ar</a:t>
            </a:r>
            <a:r>
              <a:rPr lang="en-US" altLang="ja-JP" sz="1000" dirty="0"/>
              <a:t>/1</a:t>
            </a:r>
            <a:endParaRPr kumimoji="1" lang="ja-JP" alt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417638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Why could 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Paul Revere </a:t>
            </a:r>
            <a:r>
              <a:rPr lang="en-US" altLang="ja-JP" sz="2400" dirty="0" smtClean="0"/>
              <a:t>(but not necessarily </a:t>
            </a:r>
            <a:r>
              <a:rPr lang="en-US" altLang="ja-JP" sz="2400" dirty="0" smtClean="0">
                <a:solidFill>
                  <a:srgbClr val="7F7F7F"/>
                </a:solidFill>
              </a:rPr>
              <a:t>William Dawes</a:t>
            </a:r>
            <a:r>
              <a:rPr lang="en-US" altLang="ja-JP" sz="2400" dirty="0" smtClean="0"/>
              <a:t>) effectively alert the Colonial militia to the approach of British forces before the battles of Lexington and Concord?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2665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7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Who was the central political figure in the early 1990s?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pic>
        <p:nvPicPr>
          <p:cNvPr id="6" name="Picture 5" descr="tky200903160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78" y="3115243"/>
            <a:ext cx="2111576" cy="2815435"/>
          </a:xfrm>
          <a:prstGeom prst="rect">
            <a:avLst/>
          </a:prstGeom>
        </p:spPr>
      </p:pic>
      <p:pic>
        <p:nvPicPr>
          <p:cNvPr id="8" name="Picture 7" descr="who-is-i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61" y="3115242"/>
            <a:ext cx="2815435" cy="2815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5354" y="6110129"/>
            <a:ext cx="4839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smashingtops.com</a:t>
            </a:r>
            <a:r>
              <a:rPr lang="en-US" altLang="ja-JP" sz="1000" dirty="0"/>
              <a:t>/people/10-people-you-should-never-text-while-drunk/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0910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8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Has Japan’s presence in international arena changed?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9" name="Picture 8" descr="000019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81" y="3212757"/>
            <a:ext cx="3148074" cy="2416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0281" y="5690973"/>
            <a:ext cx="2445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http://</a:t>
            </a:r>
            <a:r>
              <a:rPr lang="en-US" altLang="ja-JP" sz="800" dirty="0" err="1"/>
              <a:t>www.mofa.go.jp</a:t>
            </a:r>
            <a:r>
              <a:rPr lang="en-US" altLang="ja-JP" sz="800" dirty="0"/>
              <a:t>/region/page18e_000031.html</a:t>
            </a:r>
            <a:endParaRPr kumimoji="1" lang="ja-JP" altLang="en-US" sz="800" dirty="0"/>
          </a:p>
        </p:txBody>
      </p:sp>
      <p:pic>
        <p:nvPicPr>
          <p:cNvPr id="11" name="Picture 10" descr="5346872-3x2-700x467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43" y="3212757"/>
            <a:ext cx="3616428" cy="2416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07243" y="5690973"/>
            <a:ext cx="3404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http://</a:t>
            </a:r>
            <a:r>
              <a:rPr lang="en-US" altLang="ja-JP" sz="800" dirty="0" err="1"/>
              <a:t>www.radioaustralia.net.au</a:t>
            </a:r>
            <a:r>
              <a:rPr lang="en-US" altLang="ja-JP" sz="800" dirty="0"/>
              <a:t>/international/2014-03-26/obama-pledges-commitment-to-nuclear-issues-at-japan-skorea-summit/1285614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4590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face recognition technology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31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Automated face recognition</a:t>
            </a:r>
            <a:endParaRPr kumimoji="1" lang="ja-JP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Very rapidly developed and applied</a:t>
            </a:r>
          </a:p>
          <a:p>
            <a:pPr lvl="1"/>
            <a:r>
              <a:rPr lang="en-US" altLang="ja-JP" dirty="0"/>
              <a:t>d</a:t>
            </a:r>
            <a:r>
              <a:rPr lang="en-US" altLang="ja-JP" dirty="0" smtClean="0"/>
              <a:t>igital cameras</a:t>
            </a:r>
          </a:p>
          <a:p>
            <a:pPr lvl="1"/>
            <a:r>
              <a:rPr lang="en-US" altLang="ja-JP" dirty="0" smtClean="0"/>
              <a:t>Apple iPhoto</a:t>
            </a:r>
          </a:p>
          <a:p>
            <a:pPr lvl="1"/>
            <a:r>
              <a:rPr lang="en-US" altLang="ja-JP" dirty="0" smtClean="0"/>
              <a:t>Google </a:t>
            </a:r>
            <a:r>
              <a:rPr lang="en-US" altLang="ja-JP" dirty="0"/>
              <a:t>g</a:t>
            </a:r>
            <a:r>
              <a:rPr lang="en-US" altLang="ja-JP" dirty="0" smtClean="0"/>
              <a:t>lass</a:t>
            </a:r>
          </a:p>
          <a:p>
            <a:pPr marL="457200" lvl="1" indent="0">
              <a:buNone/>
            </a:pPr>
            <a:endParaRPr lang="en-US" altLang="ja-JP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34579" b="-34579"/>
          <a:stretch/>
        </p:blipFill>
        <p:spPr>
          <a:xfrm>
            <a:off x="4648200" y="647642"/>
            <a:ext cx="4038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5213208" y="4779501"/>
            <a:ext cx="3258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We use </a:t>
            </a:r>
            <a:r>
              <a:rPr kumimoji="1" lang="en-US" altLang="ja-JP" sz="2800" dirty="0" smtClean="0">
                <a:solidFill>
                  <a:srgbClr val="0000FF"/>
                </a:solidFill>
              </a:rPr>
              <a:t>OKAO Vision </a:t>
            </a:r>
            <a:r>
              <a:rPr kumimoji="1" lang="en-US" altLang="ja-JP" sz="2800" dirty="0" smtClean="0"/>
              <a:t>developed by Omron Corporation.</a:t>
            </a:r>
            <a:endParaRPr kumimoji="1" lang="ja-JP" alt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12716"/>
            <a:ext cx="4003164" cy="225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1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Campaign posters in Japan</a:t>
            </a:r>
            <a:endParaRPr kumimoji="1" lang="ja-JP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3380" b="13380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610412" y="6353388"/>
            <a:ext cx="3730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/>
              <a:t>Source: </a:t>
            </a:r>
            <a:r>
              <a:rPr lang="nl-NL" altLang="ja-JP" sz="800" dirty="0"/>
              <a:t>http://</a:t>
            </a:r>
            <a:r>
              <a:rPr lang="nl-NL" altLang="ja-JP" sz="800" dirty="0" err="1"/>
              <a:t>blog.goo.ne.jp</a:t>
            </a:r>
            <a:r>
              <a:rPr lang="nl-NL" altLang="ja-JP" sz="800" dirty="0"/>
              <a:t>/midorinet002/e/6df0937d8a901150f8e87931c8f1085d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4747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Smile = 100%</a:t>
            </a:r>
            <a:endParaRPr kumimoji="1" lang="ja-JP" altLang="en-US" dirty="0"/>
          </a:p>
        </p:txBody>
      </p:sp>
      <p:sp>
        <p:nvSpPr>
          <p:cNvPr id="4" name="Shape 137"/>
          <p:cNvSpPr/>
          <p:nvPr/>
        </p:nvSpPr>
        <p:spPr>
          <a:xfrm>
            <a:off x="827087" y="2159000"/>
            <a:ext cx="3238499" cy="340201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138"/>
          <p:cNvSpPr/>
          <p:nvPr/>
        </p:nvSpPr>
        <p:spPr>
          <a:xfrm>
            <a:off x="5397500" y="2159000"/>
            <a:ext cx="2519361" cy="32178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31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Smile = 50%</a:t>
            </a:r>
            <a:endParaRPr kumimoji="1" lang="ja-JP" altLang="en-US" dirty="0"/>
          </a:p>
        </p:txBody>
      </p:sp>
      <p:sp>
        <p:nvSpPr>
          <p:cNvPr id="4" name="Shape 128"/>
          <p:cNvSpPr/>
          <p:nvPr/>
        </p:nvSpPr>
        <p:spPr>
          <a:xfrm>
            <a:off x="827087" y="2159000"/>
            <a:ext cx="3238500" cy="34210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129"/>
          <p:cNvSpPr/>
          <p:nvPr/>
        </p:nvSpPr>
        <p:spPr>
          <a:xfrm>
            <a:off x="5397500" y="2159000"/>
            <a:ext cx="2519361" cy="32924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5373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Data revolution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andomized experiments</a:t>
            </a:r>
          </a:p>
          <a:p>
            <a:r>
              <a:rPr kumimoji="1" lang="en-US" altLang="ja-JP" dirty="0" smtClean="0"/>
              <a:t>All kinds of data in </a:t>
            </a:r>
            <a:r>
              <a:rPr kumimoji="1" lang="en-US" altLang="ja-JP" dirty="0" smtClean="0">
                <a:solidFill>
                  <a:srgbClr val="7F7F7F"/>
                </a:solidFill>
              </a:rPr>
              <a:t>cyber space</a:t>
            </a:r>
          </a:p>
          <a:p>
            <a:r>
              <a:rPr kumimoji="1" lang="en-US" altLang="ja-JP" dirty="0" smtClean="0">
                <a:solidFill>
                  <a:srgbClr val="7F7F7F"/>
                </a:solidFill>
              </a:rPr>
              <a:t>Digitized text </a:t>
            </a:r>
            <a:r>
              <a:rPr kumimoji="1" lang="en-US" altLang="ja-JP" dirty="0" smtClean="0"/>
              <a:t>(websites, blogs, twitters, etc.)</a:t>
            </a:r>
          </a:p>
          <a:p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Real-time </a:t>
            </a: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en-US" altLang="ja-JP" dirty="0" smtClean="0"/>
              <a:t>with API (Application Program Interface)</a:t>
            </a:r>
            <a:endParaRPr lang="en-US" altLang="ja-JP" dirty="0" smtClean="0">
              <a:solidFill>
                <a:srgbClr val="7F7F7F"/>
              </a:solidFill>
            </a:endParaRPr>
          </a:p>
          <a:p>
            <a:r>
              <a:rPr lang="en-US" altLang="ja-JP" dirty="0" smtClean="0"/>
              <a:t>High-resolution </a:t>
            </a: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satellite images</a:t>
            </a:r>
          </a:p>
          <a:p>
            <a:r>
              <a:rPr lang="en-US" altLang="ja-JP" dirty="0" smtClean="0">
                <a:solidFill>
                  <a:srgbClr val="7F7F7F"/>
                </a:solidFill>
              </a:rPr>
              <a:t>Geocoded maps </a:t>
            </a:r>
            <a:r>
              <a:rPr lang="en-US" altLang="ja-JP" dirty="0" smtClean="0"/>
              <a:t>of all ages and countries</a:t>
            </a:r>
            <a:endParaRPr kumimoji="1" lang="en-US" altLang="ja-JP" dirty="0" smtClean="0"/>
          </a:p>
          <a:p>
            <a:r>
              <a:rPr lang="en-US" altLang="ja-JP" dirty="0">
                <a:solidFill>
                  <a:srgbClr val="7F7F7F"/>
                </a:solidFill>
              </a:rPr>
              <a:t>f</a:t>
            </a:r>
            <a:r>
              <a:rPr lang="en-US" altLang="ja-JP" dirty="0" smtClean="0">
                <a:solidFill>
                  <a:srgbClr val="7F7F7F"/>
                </a:solidFill>
              </a:rPr>
              <a:t>unctional Magnetic Resonance Imaging</a:t>
            </a:r>
            <a:r>
              <a:rPr lang="en-US" altLang="ja-JP" dirty="0" smtClean="0"/>
              <a:t> (fMRI)</a:t>
            </a:r>
          </a:p>
          <a:p>
            <a:r>
              <a:rPr lang="en-US" altLang="ja-JP" dirty="0" smtClean="0">
                <a:solidFill>
                  <a:srgbClr val="7F7F7F"/>
                </a:solidFill>
              </a:rPr>
              <a:t>Eye trackers</a:t>
            </a:r>
          </a:p>
          <a:p>
            <a:r>
              <a:rPr lang="en-US" altLang="ja-JP" dirty="0" smtClean="0">
                <a:solidFill>
                  <a:srgbClr val="7F7F7F"/>
                </a:solidFill>
              </a:rPr>
              <a:t>Automated face recognition technology</a:t>
            </a:r>
          </a:p>
          <a:p>
            <a:r>
              <a:rPr lang="en-US" altLang="ja-JP" dirty="0" smtClean="0"/>
              <a:t>… many others!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86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Smile = 0%</a:t>
            </a:r>
            <a:endParaRPr kumimoji="1" lang="ja-JP" altLang="en-US" dirty="0"/>
          </a:p>
        </p:txBody>
      </p:sp>
      <p:sp>
        <p:nvSpPr>
          <p:cNvPr id="4" name="Shape 121"/>
          <p:cNvSpPr/>
          <p:nvPr/>
        </p:nvSpPr>
        <p:spPr>
          <a:xfrm>
            <a:off x="827087" y="2159000"/>
            <a:ext cx="3238500" cy="30845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122"/>
          <p:cNvSpPr/>
          <p:nvPr/>
        </p:nvSpPr>
        <p:spPr>
          <a:xfrm>
            <a:off x="5397500" y="2159000"/>
            <a:ext cx="2519361" cy="32940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5552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Marginal effects</a:t>
            </a:r>
            <a:endParaRPr kumimoji="1" lang="ja-JP" alt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" r="5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3" r="53"/>
          <a:stretch>
            <a:fillRect/>
          </a:stretch>
        </p:blipFill>
        <p:spPr/>
      </p:pic>
      <p:cxnSp>
        <p:nvCxnSpPr>
          <p:cNvPr id="4" name="Straight Arrow Connector 3"/>
          <p:cNvCxnSpPr/>
          <p:nvPr/>
        </p:nvCxnSpPr>
        <p:spPr>
          <a:xfrm flipH="1">
            <a:off x="1088661" y="2736397"/>
            <a:ext cx="1375948" cy="1904895"/>
          </a:xfrm>
          <a:prstGeom prst="straightConnector1">
            <a:avLst/>
          </a:prstGeom>
          <a:ln>
            <a:solidFill>
              <a:srgbClr val="3366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464609" y="2736397"/>
            <a:ext cx="1769074" cy="876856"/>
          </a:xfrm>
          <a:prstGeom prst="straightConnector1">
            <a:avLst/>
          </a:prstGeom>
          <a:ln>
            <a:solidFill>
              <a:srgbClr val="3366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19372" y="2294721"/>
            <a:ext cx="24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Difference = 2.3% points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802074" y="2554978"/>
            <a:ext cx="619932" cy="2040958"/>
          </a:xfrm>
          <a:prstGeom prst="straightConnector1">
            <a:avLst/>
          </a:prstGeom>
          <a:ln>
            <a:solidFill>
              <a:srgbClr val="3366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82826" y="4595936"/>
            <a:ext cx="2419248" cy="0"/>
          </a:xfrm>
          <a:prstGeom prst="straightConnector1">
            <a:avLst/>
          </a:prstGeom>
          <a:ln>
            <a:solidFill>
              <a:srgbClr val="3366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05609" y="4770861"/>
            <a:ext cx="24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Difference = 5.2% points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9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9</a:t>
            </a:r>
            <a:endParaRPr kumimoji="1" lang="ja-JP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When did political leaders start to smile in “official” images? And who were initiators?</a:t>
            </a:r>
            <a:r>
              <a:rPr lang="en-US" altLang="ja-JP" dirty="0" smtClean="0"/>
              <a:t> And why?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0832"/>
            <a:ext cx="1896865" cy="2455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326" y="6202894"/>
            <a:ext cx="2608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Source: </a:t>
            </a:r>
            <a:r>
              <a:rPr lang="pl-PL" altLang="ja-JP" sz="1000" dirty="0"/>
              <a:t>http://</a:t>
            </a:r>
            <a:r>
              <a:rPr lang="pl-PL" altLang="ja-JP" sz="1000" dirty="0" err="1"/>
              <a:t>ja.wikipedia.org</a:t>
            </a:r>
            <a:r>
              <a:rPr lang="pl-PL" altLang="ja-JP" sz="1000" dirty="0"/>
              <a:t>/</a:t>
            </a:r>
            <a:r>
              <a:rPr lang="pl-PL" altLang="ja-JP" sz="1000" dirty="0" err="1"/>
              <a:t>wiki</a:t>
            </a:r>
            <a:r>
              <a:rPr lang="pl-PL" altLang="ja-JP" sz="1000" dirty="0" smtClean="0"/>
              <a:t>/</a:t>
            </a:r>
            <a:r>
              <a:rPr lang="ja-JP" altLang="en-US" sz="1000" dirty="0" smtClean="0"/>
              <a:t>伊藤博文</a:t>
            </a:r>
            <a:endParaRPr kumimoji="1" lang="ja-JP" altLang="en-US" sz="1000" dirty="0"/>
          </a:p>
        </p:txBody>
      </p:sp>
      <p:pic>
        <p:nvPicPr>
          <p:cNvPr id="10" name="Picture 9" descr="800px-Itagaki_Taisu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32" y="3670832"/>
            <a:ext cx="1551553" cy="24553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7045" y="3385425"/>
            <a:ext cx="2608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ja.wikipedia.org</a:t>
            </a:r>
            <a:r>
              <a:rPr lang="en-US" altLang="ja-JP" sz="1000" dirty="0"/>
              <a:t>/wiki</a:t>
            </a:r>
            <a:r>
              <a:rPr lang="en-US" altLang="ja-JP" sz="1000" dirty="0" smtClean="0"/>
              <a:t>/</a:t>
            </a:r>
            <a:r>
              <a:rPr lang="ja-JP" altLang="en-US" sz="1000" dirty="0" smtClean="0"/>
              <a:t>板垣退助</a:t>
            </a:r>
            <a:endParaRPr kumimoji="1" lang="ja-JP" altLang="en-US" sz="1000" dirty="0"/>
          </a:p>
        </p:txBody>
      </p:sp>
      <p:pic>
        <p:nvPicPr>
          <p:cNvPr id="12" name="Picture 11" descr="250px-Tanaka_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86" y="3631646"/>
            <a:ext cx="1906314" cy="24553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04767" y="6202894"/>
            <a:ext cx="2185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ja-JP" sz="1000" dirty="0"/>
              <a:t>http://</a:t>
            </a:r>
            <a:r>
              <a:rPr lang="pl-PL" altLang="ja-JP" sz="1000" dirty="0" err="1"/>
              <a:t>ja.wikipedia.org</a:t>
            </a:r>
            <a:r>
              <a:rPr lang="pl-PL" altLang="ja-JP" sz="1000" dirty="0"/>
              <a:t>/</a:t>
            </a:r>
            <a:r>
              <a:rPr lang="pl-PL" altLang="ja-JP" sz="1000" dirty="0" err="1"/>
              <a:t>wiki</a:t>
            </a:r>
            <a:r>
              <a:rPr lang="pl-PL" altLang="ja-JP" sz="1000" dirty="0" smtClean="0"/>
              <a:t>/</a:t>
            </a:r>
            <a:r>
              <a:rPr lang="ja-JP" altLang="en-US" sz="1000" dirty="0" smtClean="0"/>
              <a:t>田中角栄</a:t>
            </a:r>
            <a:endParaRPr kumimoji="1" lang="ja-JP" altLang="en-US" sz="1000" dirty="0"/>
          </a:p>
        </p:txBody>
      </p:sp>
      <p:pic>
        <p:nvPicPr>
          <p:cNvPr id="14" name="Picture 13" descr="330px-Koizumi_2010_cropp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98" y="3663900"/>
            <a:ext cx="1778002" cy="24622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52584" y="3385425"/>
            <a:ext cx="3074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Source: http://</a:t>
            </a:r>
            <a:r>
              <a:rPr lang="en-US" altLang="ja-JP" sz="1000" dirty="0" err="1"/>
              <a:t>en.wikipedia.org</a:t>
            </a:r>
            <a:r>
              <a:rPr lang="en-US" altLang="ja-JP" sz="1000" dirty="0"/>
              <a:t>/wiki/</a:t>
            </a:r>
            <a:r>
              <a:rPr lang="en-US" altLang="ja-JP" sz="1000" dirty="0" err="1"/>
              <a:t>Junichiro_Koizumi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38451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10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Any way to systematically study portraits archived at National Diet Library?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5" name="Picture 4" descr="近代日本人の肖像.ti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6" y="2923117"/>
            <a:ext cx="7512891" cy="34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2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 proposal (</a:t>
            </a:r>
            <a:r>
              <a:rPr kumimoji="1" lang="ja-JP" altLang="en-US" sz="3600" dirty="0" smtClean="0"/>
              <a:t>おまけ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Van </a:t>
            </a:r>
            <a:r>
              <a:rPr kumimoji="1" lang="en-US" altLang="ja-JP" dirty="0" err="1" smtClean="0"/>
              <a:t>vincent</a:t>
            </a:r>
            <a:r>
              <a:rPr kumimoji="1" lang="en-US" altLang="ja-JP" dirty="0" smtClean="0"/>
              <a:t> Gogh</a:t>
            </a:r>
            <a:endParaRPr kumimoji="1" lang="ja-JP" altLang="en-US" dirty="0"/>
          </a:p>
        </p:txBody>
      </p:sp>
      <p:pic>
        <p:nvPicPr>
          <p:cNvPr id="11" name="Content Placeholder 10" descr="2801_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3" b="-239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Theo?</a:t>
            </a:r>
            <a:endParaRPr kumimoji="1" lang="ja-JP" altLang="en-US" dirty="0"/>
          </a:p>
        </p:txBody>
      </p:sp>
      <p:pic>
        <p:nvPicPr>
          <p:cNvPr id="9" name="Content Placeholder 8" descr="i32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1" r="-1319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637166" y="6235996"/>
            <a:ext cx="40157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/>
              <a:t>Source: http</a:t>
            </a:r>
            <a:r>
              <a:rPr lang="en-US" altLang="ja-JP" sz="1000" dirty="0"/>
              <a:t>://</a:t>
            </a:r>
            <a:r>
              <a:rPr lang="en-US" altLang="ja-JP" sz="1000" dirty="0" err="1"/>
              <a:t>izucul.cocolog-nifty.com</a:t>
            </a:r>
            <a:r>
              <a:rPr lang="en-US" altLang="ja-JP" sz="1000" dirty="0"/>
              <a:t>/balance/2011/06/post-8d9b.html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2398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Data Visualization</a:t>
            </a:r>
            <a:endParaRPr kumimoji="1" lang="ja-JP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GOVT16 – QSS 17 @ Dartmouth College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01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Active Learning Center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8" name="Picture 7" descr="P1000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5198238" cy="3712790"/>
          </a:xfrm>
          <a:prstGeom prst="rect">
            <a:avLst/>
          </a:prstGeom>
        </p:spPr>
      </p:pic>
      <p:pic>
        <p:nvPicPr>
          <p:cNvPr id="7" name="Content Placeholder 6" descr="P1000596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r="-250"/>
          <a:stretch/>
        </p:blipFill>
        <p:spPr>
          <a:xfrm>
            <a:off x="3553136" y="2699260"/>
            <a:ext cx="5133664" cy="3657090"/>
          </a:xfrm>
        </p:spPr>
      </p:pic>
    </p:spTree>
    <p:extLst>
      <p:ext uri="{BB962C8B-B14F-4D97-AF65-F5344CB8AC3E}">
        <p14:creationId xmlns:p14="http://schemas.microsoft.com/office/powerpoint/2010/main" val="303596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2" name="Picture 1" descr="project3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1" y="0"/>
            <a:ext cx="7337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3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3" name="Picture 2" descr="DV1_pro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3" name="Picture 2" descr="NRuppert_DV3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276"/>
            <a:ext cx="9144000" cy="38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6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approaches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Automated </a:t>
            </a: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text </a:t>
            </a:r>
            <a:r>
              <a:rPr lang="en-US" altLang="ja-JP" dirty="0" smtClean="0"/>
              <a:t>analysis</a:t>
            </a:r>
          </a:p>
          <a:p>
            <a:r>
              <a:rPr kumimoji="1" lang="en-US" altLang="ja-JP" dirty="0" smtClean="0"/>
              <a:t>Analysis of </a:t>
            </a:r>
            <a:r>
              <a:rPr kumimoji="1" lang="en-US" altLang="ja-JP" dirty="0" smtClean="0">
                <a:solidFill>
                  <a:srgbClr val="7F7F7F"/>
                </a:solidFill>
              </a:rPr>
              <a:t>geo-coded </a:t>
            </a:r>
            <a:r>
              <a:rPr kumimoji="1" lang="en-US" altLang="ja-JP" dirty="0" smtClean="0"/>
              <a:t>information</a:t>
            </a:r>
          </a:p>
          <a:p>
            <a:r>
              <a:rPr lang="en-US" altLang="ja-JP" dirty="0" smtClean="0">
                <a:solidFill>
                  <a:srgbClr val="7F7F7F"/>
                </a:solidFill>
              </a:rPr>
              <a:t>Network</a:t>
            </a:r>
            <a:r>
              <a:rPr lang="en-US" altLang="ja-JP" dirty="0" smtClean="0"/>
              <a:t> analysis</a:t>
            </a:r>
          </a:p>
          <a:p>
            <a:r>
              <a:rPr kumimoji="1" lang="en-US" altLang="ja-JP" dirty="0" smtClean="0"/>
              <a:t>Analysis of digitized </a:t>
            </a:r>
            <a:r>
              <a: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audio-visual </a:t>
            </a:r>
            <a:r>
              <a:rPr kumimoji="1" lang="en-US" altLang="ja-JP" dirty="0" smtClean="0"/>
              <a:t>materials</a:t>
            </a:r>
          </a:p>
          <a:p>
            <a:r>
              <a:rPr lang="en-US" altLang="ja-JP" dirty="0" smtClean="0"/>
              <a:t>… many others!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468783" y="5172056"/>
            <a:ext cx="6206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visualization </a:t>
            </a:r>
            <a:r>
              <a:rPr kumimoji="1" lang="en-US" altLang="ja-JP" sz="2800" dirty="0" smtClean="0"/>
              <a:t>is crucially important </a:t>
            </a:r>
            <a:r>
              <a:rPr kumimoji="1" lang="en-US" altLang="ja-JP" sz="2800" dirty="0" smtClean="0"/>
              <a:t>in both </a:t>
            </a:r>
            <a:r>
              <a:rPr kumimoji="1" lang="en-US" altLang="ja-JP" sz="2800" dirty="0" smtClean="0"/>
              <a:t>research and education!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5602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3" name="Picture 2" descr="JComposto_Outpu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3" y="0"/>
            <a:ext cx="8603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0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3" name="Picture 2" descr="TruongTB_Figur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10" y="398190"/>
            <a:ext cx="9140861" cy="60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7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3" name="Picture 2" descr="ZhangX_Figur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1" y="0"/>
            <a:ext cx="7899598" cy="69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8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Q&amp;A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20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Text analysis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21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Text analysis</a:t>
            </a:r>
            <a:endParaRPr kumimoji="1" lang="ja-JP" altLang="en-US" dirty="0"/>
          </a:p>
        </p:txBody>
      </p:sp>
      <p:pic>
        <p:nvPicPr>
          <p:cNvPr id="6" name="Content Placeholder 5" descr="Яeflext [cropped]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r="12776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7F7F7F"/>
                </a:solidFill>
              </a:rPr>
              <a:t>New technology to analyze numerous digitized text data systematically</a:t>
            </a:r>
          </a:p>
          <a:p>
            <a:pPr lvl="1"/>
            <a:r>
              <a:rPr lang="en-US" altLang="ja-JP" dirty="0" smtClean="0"/>
              <a:t>Computer Science</a:t>
            </a:r>
          </a:p>
          <a:p>
            <a:pPr lvl="1"/>
            <a:r>
              <a:rPr lang="en-US" altLang="ja-JP" dirty="0" smtClean="0"/>
              <a:t>Digital </a:t>
            </a:r>
            <a:r>
              <a:rPr lang="en-US" altLang="ja-JP" dirty="0" smtClean="0"/>
              <a:t>Humanities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Quantitative Social </a:t>
            </a:r>
            <a:r>
              <a:rPr lang="en-US" altLang="ja-JP" dirty="0" smtClean="0"/>
              <a:t>Sciences</a:t>
            </a:r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477210" y="6126163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hlinkClick r:id="rId3"/>
              </a:rPr>
              <a:t>http://cornellhci.org/reflext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9570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Web scraping!</a:t>
            </a:r>
            <a:endParaRPr kumimoji="1"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7F7F7F"/>
                </a:solidFill>
              </a:rPr>
              <a:t>Web scraping </a:t>
            </a:r>
            <a:r>
              <a:rPr lang="en-US" altLang="ja-JP" dirty="0"/>
              <a:t>is the process of extracting </a:t>
            </a:r>
            <a:r>
              <a:rPr lang="en-US" altLang="ja-JP" dirty="0" smtClean="0"/>
              <a:t>information available on the web automatically </a:t>
            </a:r>
            <a:r>
              <a:rPr lang="en-US" altLang="ja-JP" dirty="0"/>
              <a:t>and transform it into a structured dataset.</a:t>
            </a:r>
            <a:endParaRPr lang="en-US" altLang="ja-JP" dirty="0" smtClean="0"/>
          </a:p>
          <a:p>
            <a:endParaRPr kumimoji="1" lang="ja-JP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2771" b="-22771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474034" y="6127155"/>
            <a:ext cx="6340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Source</a:t>
            </a:r>
            <a:r>
              <a:rPr lang="en-US" altLang="ja-JP" sz="1200" dirty="0" smtClean="0"/>
              <a:t>: http</a:t>
            </a:r>
            <a:r>
              <a:rPr lang="en-US" altLang="ja-JP" sz="1200" dirty="0"/>
              <a:t>://</a:t>
            </a:r>
            <a:r>
              <a:rPr lang="en-US" altLang="ja-JP" sz="1200" dirty="0" err="1"/>
              <a:t>www.loginworks.com</a:t>
            </a:r>
            <a:r>
              <a:rPr lang="en-US" altLang="ja-JP" sz="1200" dirty="0"/>
              <a:t>/blogs/web-scraping-blogs/246-understanding-its-applications 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1688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A </a:t>
            </a:r>
            <a:r>
              <a:rPr lang="en-US" altLang="ja-JP" dirty="0" smtClean="0"/>
              <a:t>famous example: </a:t>
            </a:r>
            <a:br>
              <a:rPr lang="en-US" altLang="ja-JP" dirty="0" smtClean="0"/>
            </a:br>
            <a:r>
              <a:rPr kumimoji="1" lang="en-US" altLang="ja-JP" dirty="0" smtClean="0"/>
              <a:t>Censorship </a:t>
            </a:r>
            <a:r>
              <a:rPr kumimoji="1" lang="en-US" altLang="ja-JP" dirty="0" smtClean="0"/>
              <a:t>in China</a:t>
            </a:r>
            <a:endParaRPr kumimoji="1" lang="ja-JP" altLang="en-US" dirty="0"/>
          </a:p>
        </p:txBody>
      </p:sp>
      <p:pic>
        <p:nvPicPr>
          <p:cNvPr id="10" name="Content Placeholder 9" descr="gary-kin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93" b="-10193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8" name="Content Placeholder 7" descr="url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39" r="-13839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952463" y="6187073"/>
            <a:ext cx="3059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http://</a:t>
            </a:r>
            <a:r>
              <a:rPr lang="en-US" altLang="ja-JP" sz="800" dirty="0" err="1"/>
              <a:t>www.taylorsquaredesigns.com</a:t>
            </a:r>
            <a:r>
              <a:rPr lang="en-US" altLang="ja-JP" sz="800" dirty="0"/>
              <a:t>/2011/02/internet-censorship-in-china-who-says-dictatorship-is-a-dirty-word/</a:t>
            </a:r>
            <a:endParaRPr kumimoji="1" lang="ja-JP" alt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6079351"/>
            <a:ext cx="44682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/>
              <a:t>Source: http://</a:t>
            </a:r>
            <a:r>
              <a:rPr lang="en-US" altLang="ja-JP" sz="800" dirty="0" err="1"/>
              <a:t>wesleying.org</a:t>
            </a:r>
            <a:r>
              <a:rPr lang="en-US" altLang="ja-JP" sz="800" dirty="0"/>
              <a:t>/2014/03/06/reverse-engineering-</a:t>
            </a:r>
            <a:r>
              <a:rPr lang="en-US" altLang="ja-JP" sz="800" dirty="0" err="1"/>
              <a:t>chinese</a:t>
            </a:r>
            <a:r>
              <a:rPr lang="en-US" altLang="ja-JP" sz="800" dirty="0"/>
              <a:t>-censorship-a-talk-by-</a:t>
            </a:r>
            <a:r>
              <a:rPr lang="en-US" altLang="ja-JP" sz="800" dirty="0" err="1"/>
              <a:t>gary</a:t>
            </a:r>
            <a:r>
              <a:rPr lang="en-US" altLang="ja-JP" sz="800" dirty="0"/>
              <a:t>-king/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28070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Research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p</a:t>
            </a:r>
            <a:r>
              <a:rPr kumimoji="1" lang="en-US" altLang="ja-JP" dirty="0" smtClean="0"/>
              <a:t>roposal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Twitter and Japanese Politics, </a:t>
            </a:r>
            <a:r>
              <a:rPr lang="en-US" altLang="ja-JP" sz="1800" dirty="0" smtClean="0">
                <a:hlinkClick r:id="rId2"/>
              </a:rPr>
              <a:t>http</a:t>
            </a:r>
            <a:r>
              <a:rPr lang="en-US" altLang="ja-JP" sz="1800" dirty="0">
                <a:hlinkClick r:id="rId2"/>
              </a:rPr>
              <a:t>://politter.com/en</a:t>
            </a:r>
            <a:r>
              <a:rPr lang="en-US" altLang="ja-JP" sz="1800" dirty="0" smtClean="0">
                <a:hlinkClick r:id="rId2"/>
              </a:rPr>
              <a:t>/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Classifications of politicians by tweets</a:t>
            </a:r>
          </a:p>
          <a:p>
            <a:r>
              <a:rPr lang="en-US" altLang="ja-JP" dirty="0" smtClean="0"/>
              <a:t>Predicting their behavior (e.g., re-running for an election)</a:t>
            </a:r>
          </a:p>
        </p:txBody>
      </p:sp>
      <p:pic>
        <p:nvPicPr>
          <p:cNvPr id="8" name="Content Placeholder 7" descr="Twitter and Japanese Politics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r="1873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19856-5A7C-2B4F-AE2B-AF861ECD30D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75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1094</Words>
  <Application>Microsoft Macintosh PowerPoint</Application>
  <PresentationFormat>On-screen Show (4:3)</PresentationFormat>
  <Paragraphs>165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The Study of Japan in the Age of Digital Humanities and  Quantitative Social Sciences</vt:lpstr>
      <vt:lpstr>Traditional dichotomy</vt:lpstr>
      <vt:lpstr>Data revolution</vt:lpstr>
      <vt:lpstr>New approaches</vt:lpstr>
      <vt:lpstr>Text analysis</vt:lpstr>
      <vt:lpstr>Text analysis</vt:lpstr>
      <vt:lpstr>Web scraping!</vt:lpstr>
      <vt:lpstr>A famous example:  Censorship in China</vt:lpstr>
      <vt:lpstr>Research proposal 1</vt:lpstr>
      <vt:lpstr>Research proposal 2</vt:lpstr>
      <vt:lpstr>Research proposal 3</vt:lpstr>
      <vt:lpstr>Research proposal 4</vt:lpstr>
      <vt:lpstr>Analysis of Geocoded data</vt:lpstr>
      <vt:lpstr>D3.js + GIS by NYT</vt:lpstr>
      <vt:lpstr>API + GIS by Nikkei</vt:lpstr>
      <vt:lpstr>Mapping old maps</vt:lpstr>
      <vt:lpstr>Research Proposal 5</vt:lpstr>
      <vt:lpstr>Research proposal 6</vt:lpstr>
      <vt:lpstr>Network analysis</vt:lpstr>
      <vt:lpstr>Facebook network</vt:lpstr>
      <vt:lpstr>Social network analysis </vt:lpstr>
      <vt:lpstr>Identifying information brokers</vt:lpstr>
      <vt:lpstr>Research proposal 7</vt:lpstr>
      <vt:lpstr>Research proposal 8</vt:lpstr>
      <vt:lpstr>face recognition technology</vt:lpstr>
      <vt:lpstr>Automated face recognition</vt:lpstr>
      <vt:lpstr>Campaign posters in Japan</vt:lpstr>
      <vt:lpstr>Smile = 100%</vt:lpstr>
      <vt:lpstr>Smile = 50%</vt:lpstr>
      <vt:lpstr>Smile = 0%</vt:lpstr>
      <vt:lpstr>Marginal effects</vt:lpstr>
      <vt:lpstr>Research proposal 9</vt:lpstr>
      <vt:lpstr>Research proposal 10</vt:lpstr>
      <vt:lpstr>Research proposal (おまけ)</vt:lpstr>
      <vt:lpstr>Data Visualization</vt:lpstr>
      <vt:lpstr>Active Learning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</vt:vector>
  </TitlesOfParts>
  <Company>The Australian National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Yusaku Horiuchi</dc:creator>
  <cp:lastModifiedBy>Yusaku Horiuchi</cp:lastModifiedBy>
  <cp:revision>297</cp:revision>
  <cp:lastPrinted>2015-02-19T02:43:19Z</cp:lastPrinted>
  <dcterms:created xsi:type="dcterms:W3CDTF">2013-04-15T23:11:31Z</dcterms:created>
  <dcterms:modified xsi:type="dcterms:W3CDTF">2015-11-05T04:16:16Z</dcterms:modified>
</cp:coreProperties>
</file>