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6"/>
  </p:notesMasterIdLst>
  <p:sldIdLst>
    <p:sldId id="256" r:id="rId2"/>
    <p:sldId id="300" r:id="rId3"/>
    <p:sldId id="260" r:id="rId4"/>
    <p:sldId id="266" r:id="rId5"/>
    <p:sldId id="267" r:id="rId6"/>
    <p:sldId id="268" r:id="rId7"/>
    <p:sldId id="264" r:id="rId8"/>
    <p:sldId id="290" r:id="rId9"/>
    <p:sldId id="258" r:id="rId10"/>
    <p:sldId id="298" r:id="rId11"/>
    <p:sldId id="265" r:id="rId12"/>
    <p:sldId id="262" r:id="rId13"/>
    <p:sldId id="287" r:id="rId14"/>
    <p:sldId id="286" r:id="rId15"/>
    <p:sldId id="269" r:id="rId16"/>
    <p:sldId id="277" r:id="rId17"/>
    <p:sldId id="296" r:id="rId18"/>
    <p:sldId id="280" r:id="rId19"/>
    <p:sldId id="299" r:id="rId20"/>
    <p:sldId id="272" r:id="rId21"/>
    <p:sldId id="273" r:id="rId22"/>
    <p:sldId id="274" r:id="rId23"/>
    <p:sldId id="275" r:id="rId24"/>
    <p:sldId id="278" r:id="rId25"/>
    <p:sldId id="270" r:id="rId26"/>
    <p:sldId id="271" r:id="rId27"/>
    <p:sldId id="276" r:id="rId28"/>
    <p:sldId id="288" r:id="rId29"/>
    <p:sldId id="261" r:id="rId30"/>
    <p:sldId id="281" r:id="rId31"/>
    <p:sldId id="282" r:id="rId32"/>
    <p:sldId id="283" r:id="rId33"/>
    <p:sldId id="301" r:id="rId34"/>
    <p:sldId id="284" r:id="rId35"/>
    <p:sldId id="285" r:id="rId36"/>
    <p:sldId id="297" r:id="rId37"/>
    <p:sldId id="291" r:id="rId38"/>
    <p:sldId id="292" r:id="rId39"/>
    <p:sldId id="293" r:id="rId40"/>
    <p:sldId id="294" r:id="rId41"/>
    <p:sldId id="295" r:id="rId42"/>
    <p:sldId id="289" r:id="rId43"/>
    <p:sldId id="302" r:id="rId44"/>
    <p:sldId id="263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99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AC2DF-D4FF-8C45-92C3-545E2356613C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79F30-01C3-FA46-B60A-6A3FD3150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41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landing page of the JDA.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75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Focus now on how users may contribute and participate.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75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991 testimonies in the archive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91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</a:t>
            </a:r>
            <a:r>
              <a:rPr lang="en-US" baseline="0" dirty="0" smtClean="0"/>
              <a:t> user can manually add his/her testimonial.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10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Entry</a:t>
            </a:r>
            <a:r>
              <a:rPr lang="en-US" baseline="0" dirty="0" smtClean="0"/>
              <a:t> by</a:t>
            </a:r>
            <a:r>
              <a:rPr lang="en-US" dirty="0" smtClean="0"/>
              <a:t> a student</a:t>
            </a:r>
            <a:r>
              <a:rPr lang="en-US" baseline="0" dirty="0" smtClean="0"/>
              <a:t> at the American School in Japan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42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example of how a website is archived</a:t>
            </a:r>
            <a:r>
              <a:rPr lang="en-US" baseline="0" dirty="0" smtClean="0"/>
              <a:t> in the JDA.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click an item, the user can view</a:t>
            </a:r>
            <a:r>
              <a:rPr lang="en-US" baseline="0" dirty="0" smtClean="0"/>
              <a:t> the detail information about the item.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404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view source to check the condition of the original link.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11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information on top indicate the item has been preserved</a:t>
            </a:r>
            <a:r>
              <a:rPr lang="en-US" baseline="0" dirty="0" smtClean="0"/>
              <a:t> by the Internet Archive.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33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than 63,000 items related to the disaster have been saved by the IA. Spontaneous event archive. How long is the life of a disaster?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3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user can manually curate a born</a:t>
            </a:r>
            <a:r>
              <a:rPr lang="en-US" baseline="0" dirty="0" smtClean="0"/>
              <a:t> digital material.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6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most significant events happened in Japan in our life time. Born digital and the Constitutional Revision Research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60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Bookmarklet</a:t>
            </a:r>
            <a:r>
              <a:rPr lang="en-US" dirty="0" smtClean="0"/>
              <a:t> feature</a:t>
            </a:r>
            <a:r>
              <a:rPr lang="en-US" baseline="0" dirty="0" smtClean="0"/>
              <a:t> enables the user to curate a web-based item semi-automatically.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03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Sonata Project is an Open source set of bundles build on Symfony2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100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list of seeds needs to be created to send out to the 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104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finally the</a:t>
            </a:r>
            <a:r>
              <a:rPr lang="en-US" baseline="0" dirty="0" smtClean="0"/>
              <a:t> website is securely saved in the archive.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084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takes more than 5 people</a:t>
            </a:r>
            <a:r>
              <a:rPr lang="en-US" baseline="0" dirty="0" smtClean="0"/>
              <a:t> constantly working to get the archive running. </a:t>
            </a:r>
          </a:p>
          <a:p>
            <a:r>
              <a:rPr lang="en-US" baseline="0" dirty="0" smtClean="0"/>
              <a:t>Both curating the ever flowing info about the disasters and maintaining the archive are labor intensive.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058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GitHub</a:t>
            </a:r>
            <a:r>
              <a:rPr lang="en-US" dirty="0" smtClean="0"/>
              <a:t> Communication and the importance of documentations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58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example of an error report on </a:t>
            </a:r>
            <a:r>
              <a:rPr lang="en-US" dirty="0" err="1" smtClean="0"/>
              <a:t>GitHub</a:t>
            </a:r>
            <a:r>
              <a:rPr lang="en-US" dirty="0" smtClean="0"/>
              <a:t>,</a:t>
            </a:r>
            <a:r>
              <a:rPr lang="en-US" baseline="0" dirty="0" smtClean="0"/>
              <a:t> https://</a:t>
            </a:r>
            <a:r>
              <a:rPr lang="en-US" baseline="0" dirty="0" err="1" smtClean="0"/>
              <a:t>github.com</a:t>
            </a:r>
            <a:r>
              <a:rPr lang="en-US" baseline="0" dirty="0" smtClean="0"/>
              <a:t>/orgs/Japan-Digital-Archives/dashboard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207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Collection is one of the features that makes JDA unique and different from other archive</a:t>
            </a:r>
            <a:r>
              <a:rPr lang="en-US" baseline="0" dirty="0" smtClean="0"/>
              <a:t> such as NDL’s </a:t>
            </a:r>
            <a:r>
              <a:rPr lang="en-US" baseline="0" dirty="0" err="1" smtClean="0"/>
              <a:t>Hinagiku</a:t>
            </a:r>
            <a:r>
              <a:rPr lang="en-US" baseline="0" dirty="0" smtClean="0"/>
              <a:t>, which similarly enables a cross-archival search</a:t>
            </a:r>
            <a:r>
              <a:rPr lang="en-US" baseline="0" dirty="0" smtClean="0"/>
              <a:t>. Any item discovered within the JDA or curated personally from the web can be added to your personal collection. Adding an item to a collection is done by a simple drag-and-drop to the small window to the left.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045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click a collection, all</a:t>
            </a:r>
            <a:r>
              <a:rPr lang="en-US" baseline="0" dirty="0" smtClean="0"/>
              <a:t> user can take a look at any collection made by other users.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323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how a collection should look like. Showing items being curated by an user.</a:t>
            </a:r>
            <a:r>
              <a:rPr lang="en-US" baseline="0" dirty="0" smtClean="0"/>
              <a:t> The error report indicates that</a:t>
            </a:r>
          </a:p>
          <a:p>
            <a:r>
              <a:rPr lang="en-US" baseline="0" dirty="0" smtClean="0"/>
              <a:t>the items in a collection were not loading.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49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 Source.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Zeega</a:t>
            </a:r>
            <a:r>
              <a:rPr lang="en-US" baseline="0" dirty="0" smtClean="0"/>
              <a:t> and Ruby on rails. Leaving </a:t>
            </a:r>
            <a:r>
              <a:rPr lang="en-US" baseline="0" dirty="0" err="1" smtClean="0"/>
              <a:t>zeega</a:t>
            </a:r>
            <a:r>
              <a:rPr lang="en-US" baseline="0" dirty="0" smtClean="0"/>
              <a:t> made the core of the JDA to be black boxed.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797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issue being a change in </a:t>
            </a:r>
            <a:r>
              <a:rPr lang="en-US" dirty="0" err="1" smtClean="0"/>
              <a:t>Googlemap</a:t>
            </a:r>
            <a:r>
              <a:rPr lang="en-US" baseline="0" dirty="0" smtClean="0"/>
              <a:t> API, which unexpectedly influenced the working of the archive</a:t>
            </a:r>
            <a:r>
              <a:rPr lang="en-US" baseline="0" dirty="0" smtClean="0">
                <a:sym typeface="Wingdings"/>
              </a:rPr>
              <a:t> an issue with </a:t>
            </a:r>
            <a:r>
              <a:rPr lang="en-US" baseline="0" dirty="0" err="1" smtClean="0">
                <a:sym typeface="Wingdings"/>
              </a:rPr>
              <a:t>opensource</a:t>
            </a:r>
            <a:r>
              <a:rPr lang="en-US" baseline="0" dirty="0" smtClean="0">
                <a:sym typeface="Wingdings"/>
              </a:rPr>
              <a:t> based programming (instability and compatibility across different services and languages especially when a service or program has an update).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462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more is better?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535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</a:t>
            </a:r>
            <a:r>
              <a:rPr lang="en-US" baseline="0" dirty="0" smtClean="0"/>
              <a:t> the right balance between the size of the database, speed, ease of access/analysis/discovery? </a:t>
            </a:r>
          </a:p>
          <a:p>
            <a:r>
              <a:rPr lang="en-US" baseline="0" dirty="0" smtClean="0"/>
              <a:t>Currently there are 1,489,089 items in the archive and the archive is still growing each day. </a:t>
            </a:r>
          </a:p>
          <a:p>
            <a:r>
              <a:rPr lang="en-US" baseline="0" dirty="0" smtClean="0"/>
              <a:t>Can an archive forget? Are used data good (important) data, that is, how can we evaluate what is important and what is not?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304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for a ready-made visualization(s)? What kind would be better. </a:t>
            </a:r>
          </a:p>
          <a:p>
            <a:r>
              <a:rPr lang="en-US" dirty="0" smtClean="0"/>
              <a:t>JDA</a:t>
            </a:r>
            <a:r>
              <a:rPr lang="en-US" baseline="0" dirty="0" smtClean="0"/>
              <a:t> moving to </a:t>
            </a:r>
            <a:r>
              <a:rPr lang="en-US" baseline="0" dirty="0" err="1" smtClean="0"/>
              <a:t>heatmap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51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putting layers from </a:t>
            </a:r>
            <a:r>
              <a:rPr lang="en-US" dirty="0" err="1" smtClean="0"/>
              <a:t>Worldmap</a:t>
            </a:r>
            <a:r>
              <a:rPr lang="en-US" baseline="0" dirty="0" smtClean="0"/>
              <a:t> by CGA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560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 can</a:t>
            </a:r>
            <a:r>
              <a:rPr lang="en-US" baseline="0" dirty="0" smtClean="0"/>
              <a:t> an archive encourages its users to go beyond fancy visualization(s)?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user tends not to make her collection unless it is a part of a class work.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106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should a participatory</a:t>
            </a:r>
            <a:r>
              <a:rPr lang="en-US" baseline="0" dirty="0" smtClean="0"/>
              <a:t> archive structure itself, and what is the best model of an archive-in-flux?</a:t>
            </a:r>
          </a:p>
          <a:p>
            <a:r>
              <a:rPr lang="en-US" baseline="0" dirty="0" smtClean="0"/>
              <a:t>Should </a:t>
            </a:r>
            <a:r>
              <a:rPr lang="en-US" baseline="0" dirty="0" smtClean="0"/>
              <a:t>an archive archive itself? </a:t>
            </a:r>
            <a:r>
              <a:rPr lang="en-US" baseline="0" dirty="0" smtClean="0">
                <a:sym typeface="Wingdings"/>
              </a:rPr>
              <a:t>institutional memory and the </a:t>
            </a:r>
            <a:r>
              <a:rPr lang="en-US" baseline="0" dirty="0" err="1" smtClean="0">
                <a:sym typeface="Wingdings"/>
              </a:rPr>
              <a:t>wearout</a:t>
            </a:r>
            <a:r>
              <a:rPr lang="en-US" baseline="0" dirty="0" smtClean="0">
                <a:sym typeface="Wingdings"/>
              </a:rPr>
              <a:t> rate of digital data as well as stuff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16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Acknowledge that the</a:t>
            </a:r>
            <a:r>
              <a:rPr lang="en-US" baseline="0" dirty="0" smtClean="0"/>
              <a:t> </a:t>
            </a:r>
            <a:r>
              <a:rPr lang="en-US" dirty="0" smtClean="0"/>
              <a:t>NCC’s website has a page that describes</a:t>
            </a:r>
            <a:r>
              <a:rPr lang="en-US" baseline="0" dirty="0" smtClean="0"/>
              <a:t> in details about the JDA.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2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first JDA landing page. Launched just</a:t>
            </a:r>
            <a:r>
              <a:rPr lang="en-US" baseline="0" dirty="0" smtClean="0"/>
              <a:t> around the first year anniversary of 3.11. </a:t>
            </a:r>
          </a:p>
          <a:p>
            <a:r>
              <a:rPr lang="en-US" baseline="0" dirty="0" smtClean="0"/>
              <a:t>The JDA is one of the first digital archives of 3.11.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7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JDA</a:t>
            </a:r>
            <a:r>
              <a:rPr lang="en-US" baseline="0" dirty="0" smtClean="0"/>
              <a:t> currently collaborate with the a</a:t>
            </a:r>
            <a:r>
              <a:rPr lang="en-US" dirty="0" smtClean="0"/>
              <a:t>rchive</a:t>
            </a:r>
            <a:r>
              <a:rPr lang="en-US" baseline="0" dirty="0" smtClean="0"/>
              <a:t> projects</a:t>
            </a:r>
            <a:r>
              <a:rPr lang="en-US" dirty="0" smtClean="0"/>
              <a:t> in blue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4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can a physically distant institution</a:t>
            </a:r>
            <a:r>
              <a:rPr lang="en-US" baseline="0" dirty="0" smtClean="0"/>
              <a:t> do for Japan and Tohoku? </a:t>
            </a:r>
          </a:p>
          <a:p>
            <a:r>
              <a:rPr lang="en-US" baseline="0" dirty="0" smtClean="0"/>
              <a:t>Building a federation of digital archives and also focused on promoting various usages of massive dataset being collected on ground in Japan.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2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architecture of the JDA. </a:t>
            </a:r>
            <a:r>
              <a:rPr lang="en-US" dirty="0" smtClean="0"/>
              <a:t>JDA</a:t>
            </a:r>
            <a:r>
              <a:rPr lang="en-US" baseline="0" dirty="0" smtClean="0"/>
              <a:t> n</a:t>
            </a:r>
            <a:r>
              <a:rPr lang="en-US" dirty="0" smtClean="0"/>
              <a:t>ot hosting most of its </a:t>
            </a:r>
            <a:r>
              <a:rPr lang="en-US" dirty="0" smtClean="0"/>
              <a:t>data</a:t>
            </a:r>
            <a:r>
              <a:rPr lang="en-US" baseline="0" dirty="0" smtClean="0"/>
              <a:t> but let the user view items from other archives connected via API. </a:t>
            </a:r>
          </a:p>
          <a:p>
            <a:r>
              <a:rPr lang="en-US" baseline="0" dirty="0" smtClean="0"/>
              <a:t>The JDA is an archive of metadata more so than a conventional archive that stores materials.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81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API connection </a:t>
            </a:r>
            <a:r>
              <a:rPr lang="en-US" dirty="0" smtClean="0"/>
              <a:t>described. In order to enable</a:t>
            </a:r>
            <a:r>
              <a:rPr lang="en-US" baseline="0" dirty="0" smtClean="0"/>
              <a:t> a smooth inter-institutional collaboration, we need to establish a standard metadata structure.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96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JSON</a:t>
            </a:r>
            <a:r>
              <a:rPr lang="en-US" baseline="0" dirty="0" smtClean="0"/>
              <a:t> formatted text files are maintained in MySQL and searched with the help of </a:t>
            </a:r>
            <a:r>
              <a:rPr lang="en-US" baseline="0" dirty="0" err="1" smtClean="0"/>
              <a:t>Solr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Any archive that uses a different set of format, we need to run a python script to reformat to fit with our own metadata structure.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79F30-01C3-FA46-B60A-6A3FD31504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33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B9B20-7F7F-B748-A4F8-EE2BE6EF5320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9C49-918E-FA48-8794-70F1F55764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B9B20-7F7F-B748-A4F8-EE2BE6EF5320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9C49-918E-FA48-8794-70F1F55764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B9B20-7F7F-B748-A4F8-EE2BE6EF5320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9C49-918E-FA48-8794-70F1F55764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B9B20-7F7F-B748-A4F8-EE2BE6EF5320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9C49-918E-FA48-8794-70F1F557644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B9B20-7F7F-B748-A4F8-EE2BE6EF5320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9C49-918E-FA48-8794-70F1F55764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B9B20-7F7F-B748-A4F8-EE2BE6EF5320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9C49-918E-FA48-8794-70F1F55764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B9B20-7F7F-B748-A4F8-EE2BE6EF5320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9C49-918E-FA48-8794-70F1F55764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B9B20-7F7F-B748-A4F8-EE2BE6EF5320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9C49-918E-FA48-8794-70F1F557644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B9B20-7F7F-B748-A4F8-EE2BE6EF5320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9C49-918E-FA48-8794-70F1F55764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B9B20-7F7F-B748-A4F8-EE2BE6EF5320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9C49-918E-FA48-8794-70F1F55764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B9B20-7F7F-B748-A4F8-EE2BE6EF5320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9C49-918E-FA48-8794-70F1F557644D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B9B20-7F7F-B748-A4F8-EE2BE6EF5320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9C49-918E-FA48-8794-70F1F55764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B9B20-7F7F-B748-A4F8-EE2BE6EF5320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9C49-918E-FA48-8794-70F1F55764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B9B20-7F7F-B748-A4F8-EE2BE6EF5320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9C49-918E-FA48-8794-70F1F55764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53BB9B20-7F7F-B748-A4F8-EE2BE6EF5320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6B49C49-918E-FA48-8794-70F1F557644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microsoft.com/office/2007/relationships/hdphoto" Target="../media/hdphoto5.wdp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png"/><Relationship Id="rId5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hyperlink" Target="http://jdawaku.herokuapp.com/%23en/proj/55e79c336799850300000001/view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9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facebook.com/Digital-Archive-of-Japans-2011-Disasters-143040332434759/?fref=photo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eg"/><Relationship Id="rId4" Type="http://schemas.microsoft.com/office/2007/relationships/hdphoto" Target="../media/hdphoto3.wdp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jpeg"/><Relationship Id="rId10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35458"/>
            <a:ext cx="9144000" cy="2633024"/>
          </a:xfrm>
        </p:spPr>
        <p:txBody>
          <a:bodyPr/>
          <a:lstStyle/>
          <a:p>
            <a:r>
              <a:rPr lang="en-US" i="1" dirty="0">
                <a:effectLst/>
                <a:latin typeface="Times New Roman"/>
                <a:cs typeface="Times New Roman"/>
              </a:rPr>
              <a:t>Digital Archiving </a:t>
            </a:r>
            <a:r>
              <a:rPr lang="en-US" i="1" dirty="0" smtClean="0">
                <a:effectLst/>
                <a:latin typeface="Times New Roman"/>
                <a:cs typeface="Times New Roman"/>
              </a:rPr>
              <a:t/>
            </a:r>
            <a:br>
              <a:rPr lang="en-US" i="1" dirty="0" smtClean="0">
                <a:effectLst/>
                <a:latin typeface="Times New Roman"/>
                <a:cs typeface="Times New Roman"/>
              </a:rPr>
            </a:br>
            <a:r>
              <a:rPr lang="en-US" i="1" dirty="0" smtClean="0">
                <a:effectLst/>
                <a:latin typeface="Times New Roman"/>
                <a:cs typeface="Times New Roman"/>
              </a:rPr>
              <a:t>in </a:t>
            </a:r>
            <a:r>
              <a:rPr lang="en-US" i="1" dirty="0">
                <a:effectLst/>
                <a:latin typeface="Times New Roman"/>
                <a:cs typeface="Times New Roman"/>
              </a:rPr>
              <a:t>Real Time: </a:t>
            </a:r>
            <a:r>
              <a:rPr lang="en-US" i="1" dirty="0" smtClean="0">
                <a:effectLst/>
                <a:latin typeface="Times New Roman"/>
                <a:cs typeface="Times New Roman"/>
              </a:rPr>
              <a:t/>
            </a:r>
            <a:br>
              <a:rPr lang="en-US" i="1" dirty="0" smtClean="0">
                <a:effectLst/>
                <a:latin typeface="Times New Roman"/>
                <a:cs typeface="Times New Roman"/>
              </a:rPr>
            </a:br>
            <a:r>
              <a:rPr lang="en-US" i="1" dirty="0" smtClean="0">
                <a:effectLst/>
                <a:latin typeface="Times New Roman"/>
                <a:cs typeface="Times New Roman"/>
              </a:rPr>
              <a:t>Growing </a:t>
            </a:r>
            <a:r>
              <a:rPr lang="en-US" i="1" dirty="0">
                <a:effectLst/>
                <a:latin typeface="Times New Roman"/>
                <a:cs typeface="Times New Roman"/>
              </a:rPr>
              <a:t>the JDA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929917"/>
            <a:ext cx="7772400" cy="1666648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3200" dirty="0" smtClean="0">
                <a:latin typeface="Times New Roman"/>
                <a:cs typeface="Times New Roman"/>
              </a:rPr>
              <a:t>Ryo Morimoto</a:t>
            </a:r>
          </a:p>
          <a:p>
            <a:pPr>
              <a:lnSpc>
                <a:spcPct val="80000"/>
              </a:lnSpc>
            </a:pPr>
            <a:r>
              <a:rPr lang="en-US" sz="3200" dirty="0" smtClean="0">
                <a:latin typeface="Times New Roman"/>
                <a:cs typeface="Times New Roman"/>
              </a:rPr>
              <a:t>Project Manager </a:t>
            </a:r>
          </a:p>
          <a:p>
            <a:pPr>
              <a:lnSpc>
                <a:spcPct val="80000"/>
              </a:lnSpc>
            </a:pPr>
            <a:r>
              <a:rPr lang="en-US" sz="3200" dirty="0" smtClean="0">
                <a:latin typeface="Times New Roman"/>
                <a:cs typeface="Times New Roman"/>
              </a:rPr>
              <a:t>Japan Digital Archive of the 2011 Disasters </a:t>
            </a:r>
          </a:p>
          <a:p>
            <a:pPr>
              <a:lnSpc>
                <a:spcPct val="80000"/>
              </a:lnSpc>
            </a:pPr>
            <a:r>
              <a:rPr lang="en-US" sz="3200" dirty="0" smtClean="0">
                <a:latin typeface="Times New Roman"/>
                <a:cs typeface="Times New Roman"/>
              </a:rPr>
              <a:t>Harvard University</a:t>
            </a:r>
            <a:endParaRPr lang="en-US" sz="3200" dirty="0">
              <a:latin typeface="Times New Roman"/>
              <a:cs typeface="Times New Roman"/>
            </a:endParaRPr>
          </a:p>
        </p:txBody>
      </p:sp>
      <p:pic>
        <p:nvPicPr>
          <p:cNvPr id="4" name="Picture 3" descr="jdarchive.jpg"/>
          <p:cNvPicPr>
            <a:picLocks noChangeAspect="1"/>
          </p:cNvPicPr>
          <p:nvPr/>
        </p:nvPicPr>
        <p:blipFill>
          <a:blip r:embed="rId2">
            <a:alphaModFix amt="3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9000"/>
                    </a14:imgEffect>
                    <a14:imgEffect>
                      <a14:colorTemperature colorTemp="11500"/>
                    </a14:imgEffect>
                    <a14:imgEffect>
                      <a14:saturation sat="39000"/>
                    </a14:imgEffect>
                    <a14:imgEffect>
                      <a14:brightnessContrast contras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61" y="188442"/>
            <a:ext cx="6350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74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5" descr="東北地図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89" y="436651"/>
            <a:ext cx="4846211" cy="6858000"/>
          </a:xfrm>
          <a:prstGeom prst="rect">
            <a:avLst/>
          </a:prstGeom>
        </p:spPr>
      </p:pic>
      <p:sp>
        <p:nvSpPr>
          <p:cNvPr id="4" name="円/楕円 6"/>
          <p:cNvSpPr/>
          <p:nvPr/>
        </p:nvSpPr>
        <p:spPr>
          <a:xfrm>
            <a:off x="3033397" y="4661142"/>
            <a:ext cx="144680" cy="14468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" name="円/楕円 7"/>
          <p:cNvSpPr/>
          <p:nvPr/>
        </p:nvSpPr>
        <p:spPr>
          <a:xfrm>
            <a:off x="4182483" y="3318879"/>
            <a:ext cx="144680" cy="14468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6" name="図 8" descr="スクリーンショット 2015-07-10 14.38.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04" y="214050"/>
            <a:ext cx="1660809" cy="1338606"/>
          </a:xfrm>
          <a:prstGeom prst="rect">
            <a:avLst/>
          </a:prstGeom>
        </p:spPr>
      </p:pic>
      <p:pic>
        <p:nvPicPr>
          <p:cNvPr id="7" name="図 9" descr="スクリーンショット 2015-07-10 14.37.4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42" y="2800150"/>
            <a:ext cx="1832263" cy="1464835"/>
          </a:xfrm>
          <a:prstGeom prst="rect">
            <a:avLst/>
          </a:prstGeom>
        </p:spPr>
      </p:pic>
      <p:pic>
        <p:nvPicPr>
          <p:cNvPr id="8" name="図 10" descr="スクリーンショット 2015-07-10 14.37.1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2" y="643551"/>
            <a:ext cx="1801552" cy="1446750"/>
          </a:xfrm>
          <a:prstGeom prst="rect">
            <a:avLst/>
          </a:prstGeom>
        </p:spPr>
      </p:pic>
      <p:sp>
        <p:nvSpPr>
          <p:cNvPr id="9" name="円/楕円 14"/>
          <p:cNvSpPr/>
          <p:nvPr/>
        </p:nvSpPr>
        <p:spPr>
          <a:xfrm>
            <a:off x="2599038" y="5657480"/>
            <a:ext cx="144680" cy="14468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19"/>
          <p:cNvSpPr txBox="1"/>
          <p:nvPr/>
        </p:nvSpPr>
        <p:spPr>
          <a:xfrm>
            <a:off x="5264416" y="562766"/>
            <a:ext cx="4038087" cy="5801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青森震災アーカイブ</a:t>
            </a:r>
          </a:p>
          <a:p>
            <a:r>
              <a:rPr lang="ja-JP" altLang="en-US" sz="700" dirty="0"/>
              <a:t>あおもりデジタルアーカイブシステム</a:t>
            </a:r>
          </a:p>
          <a:p>
            <a:r>
              <a:rPr lang="ja-JP" altLang="en-US" sz="700" dirty="0"/>
              <a:t>浦安 震災アーカイブ</a:t>
            </a:r>
          </a:p>
          <a:p>
            <a:r>
              <a:rPr lang="ja-JP" altLang="en-US" sz="700" dirty="0">
                <a:solidFill>
                  <a:schemeClr val="accent1"/>
                </a:solidFill>
              </a:rPr>
              <a:t>河北新報 震災アーカイブ</a:t>
            </a:r>
          </a:p>
          <a:p>
            <a:r>
              <a:rPr lang="ja-JP" altLang="en-US" sz="700" dirty="0"/>
              <a:t>カレントアウェアネス・ポータル</a:t>
            </a:r>
            <a:r>
              <a:rPr lang="en-US" altLang="ja-JP" sz="700" dirty="0"/>
              <a:t>※</a:t>
            </a:r>
          </a:p>
          <a:p>
            <a:r>
              <a:rPr lang="ja-JP" altLang="en-US" sz="700" dirty="0"/>
              <a:t>久慈・野田・普代震災アーカイブ</a:t>
            </a:r>
          </a:p>
          <a:p>
            <a:r>
              <a:rPr lang="ja-JP" altLang="en-US" sz="700" dirty="0"/>
              <a:t>郡山震災</a:t>
            </a:r>
            <a:r>
              <a:rPr lang="ja-JP" altLang="en-US" sz="700" dirty="0" smtClean="0"/>
              <a:t>アーカイブ</a:t>
            </a:r>
            <a:endParaRPr lang="en-US" altLang="ja-JP" sz="700" dirty="0" smtClean="0"/>
          </a:p>
          <a:p>
            <a:r>
              <a:rPr lang="ja-JP" altLang="en-US" sz="700" dirty="0" smtClean="0"/>
              <a:t>気仙沼アーカイブ</a:t>
            </a:r>
            <a:endParaRPr lang="ja-JP" altLang="en-US" sz="700" dirty="0"/>
          </a:p>
          <a:p>
            <a:r>
              <a:rPr lang="ja-JP" altLang="en-US" sz="700" dirty="0"/>
              <a:t>国土地理院</a:t>
            </a:r>
          </a:p>
          <a:p>
            <a:r>
              <a:rPr lang="ja-JP" altLang="en-US" sz="700" dirty="0"/>
              <a:t>国立国会図書館インターネット資料収集保存事業（</a:t>
            </a:r>
            <a:r>
              <a:rPr lang="en-US" altLang="ja-JP" sz="700" dirty="0"/>
              <a:t>WARP</a:t>
            </a:r>
            <a:r>
              <a:rPr lang="ja-JP" altLang="en-US" sz="700" dirty="0"/>
              <a:t>）</a:t>
            </a:r>
            <a:r>
              <a:rPr lang="en-US" altLang="ja-JP" sz="700" dirty="0"/>
              <a:t>※</a:t>
            </a:r>
          </a:p>
          <a:p>
            <a:r>
              <a:rPr lang="ja-JP" altLang="en-US" sz="700" dirty="0"/>
              <a:t>国立国会図書館雑誌記事索引</a:t>
            </a:r>
            <a:r>
              <a:rPr lang="en-US" altLang="ja-JP" sz="700" dirty="0"/>
              <a:t>※</a:t>
            </a:r>
          </a:p>
          <a:p>
            <a:r>
              <a:rPr lang="ja-JP" altLang="en-US" sz="700" dirty="0"/>
              <a:t>国立国会図書館蔵書</a:t>
            </a:r>
            <a:r>
              <a:rPr lang="en-US" altLang="ja-JP" sz="700" dirty="0"/>
              <a:t>※</a:t>
            </a:r>
          </a:p>
          <a:p>
            <a:r>
              <a:rPr lang="ja-JP" altLang="en-US" sz="700" dirty="0"/>
              <a:t>国立国会図書館デジタルコレクション</a:t>
            </a:r>
            <a:r>
              <a:rPr lang="en-US" altLang="ja-JP" sz="700" dirty="0"/>
              <a:t>※</a:t>
            </a:r>
          </a:p>
          <a:p>
            <a:r>
              <a:rPr lang="ja-JP" altLang="en-US" sz="700" dirty="0"/>
              <a:t>災害撮影 </a:t>
            </a:r>
            <a:r>
              <a:rPr lang="en-US" altLang="ja-JP" sz="700" dirty="0"/>
              <a:t>[</a:t>
            </a:r>
            <a:r>
              <a:rPr lang="ja-JP" altLang="en-US" sz="700" dirty="0"/>
              <a:t>事業活動と社会貢献</a:t>
            </a:r>
            <a:r>
              <a:rPr lang="en-US" altLang="ja-JP" sz="700" dirty="0"/>
              <a:t>](</a:t>
            </a:r>
            <a:r>
              <a:rPr lang="ja-JP" altLang="en-US" sz="700" dirty="0"/>
              <a:t>株式会社パスコ</a:t>
            </a:r>
            <a:r>
              <a:rPr lang="en-US" altLang="ja-JP" sz="700" dirty="0"/>
              <a:t>)</a:t>
            </a:r>
          </a:p>
          <a:p>
            <a:r>
              <a:rPr lang="ja-JP" altLang="en-US" sz="700" dirty="0" smtClean="0"/>
              <a:t>参議院</a:t>
            </a:r>
            <a:r>
              <a:rPr lang="ja-JP" altLang="en-US" sz="700" dirty="0"/>
              <a:t>インターネット審議中継</a:t>
            </a:r>
          </a:p>
          <a:p>
            <a:r>
              <a:rPr lang="ja-JP" altLang="en-US" sz="700" dirty="0"/>
              <a:t>市町村史に記された地震の記録（埼玉県立浦和図書館）</a:t>
            </a:r>
          </a:p>
          <a:p>
            <a:r>
              <a:rPr lang="ja-JP" altLang="en-US" sz="700" dirty="0"/>
              <a:t>衆議院インターネット審議中継</a:t>
            </a:r>
          </a:p>
          <a:p>
            <a:r>
              <a:rPr lang="ja-JP" altLang="en-US" sz="700" dirty="0"/>
              <a:t>震災関連資料コーナー（岩手県立図書館）</a:t>
            </a:r>
          </a:p>
          <a:p>
            <a:r>
              <a:rPr lang="ja-JP" altLang="en-US" sz="700" dirty="0"/>
              <a:t>震災文庫</a:t>
            </a:r>
          </a:p>
          <a:p>
            <a:r>
              <a:rPr lang="ja-JP" altLang="en-US" sz="700" dirty="0"/>
              <a:t>政府インターネットテレビ</a:t>
            </a:r>
          </a:p>
          <a:p>
            <a:r>
              <a:rPr lang="ja-JP" altLang="en-US" sz="700" dirty="0"/>
              <a:t>赤十字原子力災害情報センターデジタルアーカイブ</a:t>
            </a:r>
          </a:p>
          <a:p>
            <a:r>
              <a:rPr lang="ja-JP" altLang="en-US" sz="700" dirty="0"/>
              <a:t>東京電力福島原子力発電所事故調査委員会</a:t>
            </a:r>
            <a:r>
              <a:rPr lang="en-US" altLang="ja-JP" sz="700" dirty="0"/>
              <a:t>(</a:t>
            </a:r>
            <a:r>
              <a:rPr lang="ja-JP" altLang="en-US" sz="700" dirty="0"/>
              <a:t>国会事故調</a:t>
            </a:r>
            <a:r>
              <a:rPr lang="en-US" altLang="ja-JP" sz="700" dirty="0"/>
              <a:t>)</a:t>
            </a:r>
          </a:p>
          <a:p>
            <a:r>
              <a:rPr lang="ja-JP" altLang="en-US" sz="700" dirty="0"/>
              <a:t>土木学会東日本大震災アーカイブサイト</a:t>
            </a:r>
          </a:p>
          <a:p>
            <a:r>
              <a:rPr lang="ja-JP" altLang="en-US" sz="700" dirty="0" smtClean="0"/>
              <a:t>日本</a:t>
            </a:r>
            <a:r>
              <a:rPr lang="ja-JP" altLang="en-US" sz="700" dirty="0"/>
              <a:t>財団</a:t>
            </a:r>
          </a:p>
          <a:p>
            <a:r>
              <a:rPr lang="ja-JP" altLang="en-US" sz="700" dirty="0"/>
              <a:t>日本原子力研究開発機構図書館蔵書</a:t>
            </a:r>
          </a:p>
          <a:p>
            <a:r>
              <a:rPr lang="ja-JP" altLang="en-US" sz="700" dirty="0"/>
              <a:t>農林漁業協同組合の復興への取組み記録 東日本大震災アーカイブズ（農林中金総合研究所）</a:t>
            </a:r>
          </a:p>
          <a:p>
            <a:r>
              <a:rPr lang="ja-JP" altLang="en-US" sz="700" dirty="0"/>
              <a:t>はまどおりのきおく－未来へ伝える震災アーカイブ－</a:t>
            </a:r>
          </a:p>
          <a:p>
            <a:r>
              <a:rPr lang="ja-JP" altLang="en-US" sz="700" dirty="0">
                <a:solidFill>
                  <a:srgbClr val="1D86CD"/>
                </a:solidFill>
              </a:rPr>
              <a:t>東日本大震災アーカイブ </a:t>
            </a:r>
            <a:r>
              <a:rPr lang="en-US" altLang="ja-JP" sz="700" dirty="0">
                <a:solidFill>
                  <a:srgbClr val="1D86CD"/>
                </a:solidFill>
              </a:rPr>
              <a:t>Fukushima</a:t>
            </a:r>
          </a:p>
          <a:p>
            <a:r>
              <a:rPr lang="ja-JP" altLang="en-US" sz="700" dirty="0"/>
              <a:t>東日本大震災アーカイブ宮城</a:t>
            </a:r>
          </a:p>
          <a:p>
            <a:r>
              <a:rPr lang="ja-JP" altLang="en-US" sz="700" dirty="0"/>
              <a:t>東日本大震災写真保存プロジェクト</a:t>
            </a:r>
          </a:p>
          <a:p>
            <a:r>
              <a:rPr lang="ja-JP" altLang="en-US" sz="700" dirty="0"/>
              <a:t>東日本大震災の記録 </a:t>
            </a:r>
            <a:r>
              <a:rPr lang="en-US" altLang="ja-JP" sz="700" dirty="0"/>
              <a:t>Remembering 3.11</a:t>
            </a:r>
          </a:p>
          <a:p>
            <a:r>
              <a:rPr lang="ja-JP" altLang="en-US" sz="700" dirty="0"/>
              <a:t>東日本大震災福島県復興ライブラリー（福島県立図書館）</a:t>
            </a:r>
          </a:p>
          <a:p>
            <a:r>
              <a:rPr lang="ja-JP" altLang="en-US" sz="700" dirty="0"/>
              <a:t>被災地斜め航空写真</a:t>
            </a:r>
          </a:p>
          <a:p>
            <a:r>
              <a:rPr lang="ja-JP" altLang="en-US" sz="700" dirty="0"/>
              <a:t>防災科学技術研究所自然災害情報室蔵書目録</a:t>
            </a:r>
            <a:r>
              <a:rPr lang="en-US" altLang="ja-JP" sz="700" dirty="0"/>
              <a:t>※</a:t>
            </a:r>
          </a:p>
          <a:p>
            <a:r>
              <a:rPr lang="ja-JP" altLang="en-US" sz="700" dirty="0"/>
              <a:t>防災専門図書館（全国市有物件災害共済会）蔵書</a:t>
            </a:r>
          </a:p>
          <a:p>
            <a:r>
              <a:rPr lang="ja-JP" altLang="en-US" sz="700" dirty="0"/>
              <a:t>未来へのキオク</a:t>
            </a:r>
          </a:p>
          <a:p>
            <a:r>
              <a:rPr lang="ja-JP" altLang="en-US" sz="700" dirty="0">
                <a:solidFill>
                  <a:srgbClr val="1D86CD"/>
                </a:solidFill>
              </a:rPr>
              <a:t>みちのく震録伝</a:t>
            </a:r>
          </a:p>
          <a:p>
            <a:r>
              <a:rPr lang="ja-JP" altLang="en-US" sz="700" dirty="0"/>
              <a:t>陸前高田震災アーカイブ</a:t>
            </a:r>
            <a:r>
              <a:rPr lang="en-US" altLang="ja-JP" sz="700" dirty="0"/>
              <a:t>NAVI(</a:t>
            </a:r>
            <a:r>
              <a:rPr lang="ja-JP" altLang="en-US" sz="700" dirty="0"/>
              <a:t>サイト閉鎖</a:t>
            </a:r>
            <a:r>
              <a:rPr lang="en-US" altLang="ja-JP" sz="700" dirty="0"/>
              <a:t>)</a:t>
            </a:r>
          </a:p>
          <a:p>
            <a:r>
              <a:rPr lang="ja-JP" altLang="en-US" sz="700" dirty="0"/>
              <a:t>立教大学共生社会研究センター</a:t>
            </a:r>
          </a:p>
          <a:p>
            <a:r>
              <a:rPr lang="ja-JP" altLang="en-US" sz="700" dirty="0"/>
              <a:t>わかりやすいプロジェクト　国会事故調編</a:t>
            </a:r>
          </a:p>
          <a:p>
            <a:r>
              <a:rPr lang="en-US" altLang="ja-JP" sz="700" dirty="0" err="1"/>
              <a:t>CiNii</a:t>
            </a:r>
            <a:r>
              <a:rPr lang="en-US" altLang="ja-JP" sz="700" dirty="0"/>
              <a:t> Articles※</a:t>
            </a:r>
          </a:p>
          <a:p>
            <a:r>
              <a:rPr lang="en-US" altLang="ja-JP" sz="700" dirty="0"/>
              <a:t>ICT</a:t>
            </a:r>
            <a:r>
              <a:rPr lang="ja-JP" altLang="en-US" sz="700" dirty="0"/>
              <a:t>地域の絆保存プロジェクト「東日本大震災を語り継ぐ」（東松島市図書館）</a:t>
            </a:r>
          </a:p>
          <a:p>
            <a:r>
              <a:rPr lang="en-US" altLang="ja-JP" sz="700" dirty="0"/>
              <a:t>JAIRO※</a:t>
            </a:r>
          </a:p>
          <a:p>
            <a:r>
              <a:rPr lang="en-US" altLang="ja-JP" sz="700" dirty="0"/>
              <a:t>J-STAGE※</a:t>
            </a:r>
          </a:p>
          <a:p>
            <a:r>
              <a:rPr lang="en-US" altLang="ja-JP" sz="700" dirty="0">
                <a:solidFill>
                  <a:srgbClr val="1D86CD"/>
                </a:solidFill>
              </a:rPr>
              <a:t>NHK</a:t>
            </a:r>
            <a:r>
              <a:rPr lang="ja-JP" altLang="en-US" sz="700" dirty="0">
                <a:solidFill>
                  <a:srgbClr val="1D86CD"/>
                </a:solidFill>
              </a:rPr>
              <a:t>東日本大震災アーカイブス</a:t>
            </a:r>
          </a:p>
          <a:p>
            <a:r>
              <a:rPr lang="en-US" altLang="ja-JP" sz="700" dirty="0"/>
              <a:t>NHK</a:t>
            </a:r>
            <a:r>
              <a:rPr lang="ja-JP" altLang="en-US" sz="700" dirty="0"/>
              <a:t>東日本大震災音声アーカイブス</a:t>
            </a:r>
          </a:p>
          <a:p>
            <a:r>
              <a:rPr lang="en-US" altLang="ja-JP" sz="700" dirty="0" err="1"/>
              <a:t>niconico</a:t>
            </a:r>
            <a:endParaRPr lang="en-US" altLang="ja-JP" sz="700" dirty="0"/>
          </a:p>
          <a:p>
            <a:r>
              <a:rPr lang="en-US" altLang="ja-JP" sz="700" dirty="0"/>
              <a:t>NWEC</a:t>
            </a:r>
            <a:r>
              <a:rPr lang="ja-JP" altLang="en-US" sz="700" dirty="0"/>
              <a:t>災害復興支援女性アーカイブ</a:t>
            </a:r>
          </a:p>
          <a:p>
            <a:r>
              <a:rPr lang="en-US" altLang="ja-JP" sz="700" dirty="0">
                <a:solidFill>
                  <a:schemeClr val="accent3"/>
                </a:solidFill>
              </a:rPr>
              <a:t>2011</a:t>
            </a:r>
            <a:r>
              <a:rPr lang="ja-JP" altLang="en-US" sz="700" dirty="0">
                <a:solidFill>
                  <a:schemeClr val="accent3"/>
                </a:solidFill>
              </a:rPr>
              <a:t>年東日本大震災</a:t>
            </a:r>
            <a:r>
              <a:rPr lang="ja-JP" altLang="en-US" sz="700" dirty="0" smtClean="0">
                <a:solidFill>
                  <a:schemeClr val="accent3"/>
                </a:solidFill>
              </a:rPr>
              <a:t>デジタルアーカイブ</a:t>
            </a:r>
            <a:r>
              <a:rPr lang="en-US" altLang="ja-JP" sz="700" dirty="0" smtClean="0">
                <a:solidFill>
                  <a:schemeClr val="accent3"/>
                </a:solidFill>
              </a:rPr>
              <a:t> (JDA)</a:t>
            </a:r>
            <a:endParaRPr lang="ja-JP" altLang="en-US" sz="700" dirty="0">
              <a:solidFill>
                <a:schemeClr val="accent3"/>
              </a:solidFill>
            </a:endParaRPr>
          </a:p>
          <a:p>
            <a:r>
              <a:rPr lang="en-US" altLang="ja-JP" sz="700" dirty="0">
                <a:solidFill>
                  <a:srgbClr val="1D86CD"/>
                </a:solidFill>
              </a:rPr>
              <a:t>3</a:t>
            </a:r>
            <a:r>
              <a:rPr lang="ja-JP" altLang="en-US" sz="700" dirty="0">
                <a:solidFill>
                  <a:srgbClr val="1D86CD"/>
                </a:solidFill>
              </a:rPr>
              <a:t>がつ</a:t>
            </a:r>
            <a:r>
              <a:rPr lang="en-US" altLang="ja-JP" sz="700" dirty="0">
                <a:solidFill>
                  <a:srgbClr val="1D86CD"/>
                </a:solidFill>
              </a:rPr>
              <a:t>11</a:t>
            </a:r>
            <a:r>
              <a:rPr lang="ja-JP" altLang="en-US" sz="700" dirty="0">
                <a:solidFill>
                  <a:srgbClr val="1D86CD"/>
                </a:solidFill>
              </a:rPr>
              <a:t>にちをわすれないためにセンター</a:t>
            </a:r>
            <a:r>
              <a:rPr lang="en-US" altLang="ja-JP" sz="700" dirty="0">
                <a:solidFill>
                  <a:srgbClr val="1D86CD"/>
                </a:solidFill>
              </a:rPr>
              <a:t>(</a:t>
            </a:r>
            <a:r>
              <a:rPr lang="ja-JP" altLang="en-US" sz="700" dirty="0">
                <a:solidFill>
                  <a:srgbClr val="1D86CD"/>
                </a:solidFill>
              </a:rPr>
              <a:t>せんだいメディアテーク</a:t>
            </a:r>
            <a:r>
              <a:rPr lang="en-US" altLang="ja-JP" sz="700" dirty="0">
                <a:solidFill>
                  <a:srgbClr val="1D86CD"/>
                </a:solidFill>
              </a:rPr>
              <a:t>)</a:t>
            </a:r>
          </a:p>
          <a:p>
            <a:r>
              <a:rPr lang="en-US" altLang="ja-JP" sz="700" dirty="0"/>
              <a:t>3.11</a:t>
            </a:r>
            <a:r>
              <a:rPr lang="ja-JP" altLang="en-US" sz="700" dirty="0"/>
              <a:t>震災文庫（仙台市民図書館）</a:t>
            </a:r>
          </a:p>
          <a:p>
            <a:r>
              <a:rPr lang="en-US" altLang="ja-JP" sz="700" dirty="0"/>
              <a:t>311</a:t>
            </a:r>
            <a:r>
              <a:rPr lang="ja-JP" altLang="en-US" sz="700" dirty="0"/>
              <a:t>ドキュメンタリーフィルム・アーカイブ</a:t>
            </a:r>
            <a:r>
              <a:rPr lang="en-US" altLang="ja-JP" sz="700" dirty="0"/>
              <a:t>(</a:t>
            </a:r>
            <a:r>
              <a:rPr lang="ja-JP" altLang="en-US" sz="700" dirty="0"/>
              <a:t>山形国際ドキュメンタリー映画祭</a:t>
            </a:r>
            <a:r>
              <a:rPr lang="en-US" altLang="ja-JP" sz="700" dirty="0"/>
              <a:t>)</a:t>
            </a:r>
          </a:p>
          <a:p>
            <a:r>
              <a:rPr lang="en-US" altLang="ja-JP" sz="700" dirty="0"/>
              <a:t>3.11 </a:t>
            </a:r>
            <a:r>
              <a:rPr lang="ja-JP" altLang="en-US" sz="700" dirty="0"/>
              <a:t>忘れない </a:t>
            </a:r>
            <a:r>
              <a:rPr lang="en-US" altLang="ja-JP" sz="700" dirty="0"/>
              <a:t>FNN</a:t>
            </a:r>
            <a:r>
              <a:rPr lang="ja-JP" altLang="en-US" sz="700" dirty="0"/>
              <a:t>東日本大震災アーカイブ</a:t>
            </a:r>
            <a:endParaRPr kumimoji="1" lang="ja-JP" altLang="en-US" sz="700" dirty="0"/>
          </a:p>
        </p:txBody>
      </p:sp>
      <p:pic>
        <p:nvPicPr>
          <p:cNvPr id="11" name="図 20" descr="スクリーンショット 2015-07-10 15.17.2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07" y="4661142"/>
            <a:ext cx="1734417" cy="1535163"/>
          </a:xfrm>
          <a:prstGeom prst="rect">
            <a:avLst/>
          </a:prstGeom>
        </p:spPr>
      </p:pic>
      <p:sp>
        <p:nvSpPr>
          <p:cNvPr id="12" name="円/楕円 22"/>
          <p:cNvSpPr/>
          <p:nvPr/>
        </p:nvSpPr>
        <p:spPr>
          <a:xfrm>
            <a:off x="3041117" y="6576795"/>
            <a:ext cx="144680" cy="14468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13" name="図 3" descr="スクリーンショット 2015-07-12 11.55.5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59" y="2089948"/>
            <a:ext cx="1648235" cy="1420404"/>
          </a:xfrm>
          <a:prstGeom prst="rect">
            <a:avLst/>
          </a:prstGeom>
        </p:spPr>
      </p:pic>
      <p:sp>
        <p:nvSpPr>
          <p:cNvPr id="14" name="円/楕円 23"/>
          <p:cNvSpPr/>
          <p:nvPr/>
        </p:nvSpPr>
        <p:spPr>
          <a:xfrm>
            <a:off x="3747240" y="4120305"/>
            <a:ext cx="144680" cy="14468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15" name="図 15" descr="スクリーンショット 2015-08-06 1.22.34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910" y="4745640"/>
            <a:ext cx="1874506" cy="1342220"/>
          </a:xfrm>
          <a:prstGeom prst="rect">
            <a:avLst/>
          </a:prstGeom>
        </p:spPr>
      </p:pic>
      <p:sp>
        <p:nvSpPr>
          <p:cNvPr id="16" name="円/楕円 26"/>
          <p:cNvSpPr/>
          <p:nvPr/>
        </p:nvSpPr>
        <p:spPr>
          <a:xfrm>
            <a:off x="3105737" y="6211670"/>
            <a:ext cx="144680" cy="14468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2292306"/>
            <a:ext cx="240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Miyagi </a:t>
            </a:r>
            <a:r>
              <a:rPr lang="en-US" dirty="0" err="1" smtClean="0"/>
              <a:t>Pref</a:t>
            </a:r>
            <a:r>
              <a:rPr lang="en-US" dirty="0" smtClean="0"/>
              <a:t> Library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52400" y="4264985"/>
            <a:ext cx="240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Koriyama city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6284635"/>
            <a:ext cx="240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Urayasu</a:t>
            </a:r>
            <a:r>
              <a:rPr lang="en-US" dirty="0" smtClean="0"/>
              <a:t> City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389910" y="1552656"/>
            <a:ext cx="240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Kuji</a:t>
            </a:r>
            <a:r>
              <a:rPr lang="en-US" dirty="0" smtClean="0"/>
              <a:t>, Noda, </a:t>
            </a:r>
            <a:r>
              <a:rPr lang="en-US" dirty="0" err="1" smtClean="0"/>
              <a:t>Fudai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196405" y="3499328"/>
            <a:ext cx="240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Kesennuma</a:t>
            </a:r>
            <a:r>
              <a:rPr lang="en-US" dirty="0" smtClean="0"/>
              <a:t> city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185796" y="6228765"/>
            <a:ext cx="2613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Iwaki </a:t>
            </a:r>
            <a:r>
              <a:rPr lang="en-US" dirty="0" err="1" smtClean="0"/>
              <a:t>Meisei</a:t>
            </a:r>
            <a:r>
              <a:rPr lang="en-US" dirty="0" smtClean="0"/>
              <a:t> University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397224" y="214050"/>
            <a:ext cx="374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2015, Over 55 archives in Japan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79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887369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Federation of (digital)Archives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Untitle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132"/>
            <a:ext cx="9144000" cy="530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63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3950" y="6453383"/>
            <a:ext cx="73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    *API: Application Program Interface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0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109"/>
            <a:ext cx="9144000" cy="784863"/>
          </a:xfrm>
        </p:spPr>
        <p:txBody>
          <a:bodyPr>
            <a:noAutofit/>
          </a:bodyPr>
          <a:lstStyle/>
          <a:p>
            <a:r>
              <a:rPr lang="en-US" altLang="ja-JP" sz="2400" dirty="0">
                <a:latin typeface="Times New Roman"/>
                <a:cs typeface="Times New Roman"/>
              </a:rPr>
              <a:t>OAI-PMH</a:t>
            </a:r>
            <a:r>
              <a:rPr lang="ja-JP" altLang="en-US" sz="2400" dirty="0" smtClean="0">
                <a:latin typeface="Times New Roman"/>
                <a:cs typeface="Times New Roman"/>
              </a:rPr>
              <a:t>：</a:t>
            </a:r>
            <a:r>
              <a:rPr lang="en-US" altLang="ja-JP" sz="2400" dirty="0" smtClean="0">
                <a:latin typeface="Times New Roman"/>
                <a:cs typeface="Times New Roman"/>
              </a:rPr>
              <a:t> Open </a:t>
            </a:r>
            <a:r>
              <a:rPr lang="en-US" altLang="ja-JP" sz="2400" dirty="0">
                <a:latin typeface="Times New Roman"/>
                <a:cs typeface="Times New Roman"/>
              </a:rPr>
              <a:t>Archives Initiative </a:t>
            </a:r>
            <a:br>
              <a:rPr lang="en-US" altLang="ja-JP" sz="2400" dirty="0">
                <a:latin typeface="Times New Roman"/>
                <a:cs typeface="Times New Roman"/>
              </a:rPr>
            </a:br>
            <a:r>
              <a:rPr lang="en-US" altLang="ja-JP" sz="2400" dirty="0">
                <a:latin typeface="Times New Roman"/>
                <a:cs typeface="Times New Roman"/>
              </a:rPr>
              <a:t>Protocol for Metadata Harvesting</a:t>
            </a:r>
            <a:r>
              <a:rPr kumimoji="1" lang="ja-JP" altLang="en-US" sz="2400" dirty="0">
                <a:latin typeface="Times New Roman"/>
                <a:cs typeface="Times New Roman"/>
              </a:rPr>
              <a:t/>
            </a:r>
            <a:br>
              <a:rPr kumimoji="1" lang="ja-JP" altLang="en-US" sz="2400" dirty="0">
                <a:latin typeface="Times New Roman"/>
                <a:cs typeface="Times New Roman"/>
              </a:rPr>
            </a:b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3" name="図 14" descr="スクリーンショット 2013-03-26 2.56.0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156855"/>
            <a:ext cx="3847156" cy="2556421"/>
          </a:xfrm>
          <a:prstGeom prst="rect">
            <a:avLst/>
          </a:prstGeom>
        </p:spPr>
      </p:pic>
      <p:sp>
        <p:nvSpPr>
          <p:cNvPr id="4" name="正方形/長方形 15"/>
          <p:cNvSpPr/>
          <p:nvPr/>
        </p:nvSpPr>
        <p:spPr>
          <a:xfrm>
            <a:off x="592424" y="6104563"/>
            <a:ext cx="2664296" cy="707886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 smtClean="0">
                <a:latin typeface="Times New Roman"/>
                <a:ea typeface="HG明朝E"/>
                <a:cs typeface="Times New Roman"/>
              </a:rPr>
              <a:t>Harvard University</a:t>
            </a:r>
          </a:p>
          <a:p>
            <a:pPr algn="ctr"/>
            <a:r>
              <a:rPr lang="en-US" altLang="ja-JP" sz="2000" dirty="0" smtClean="0">
                <a:latin typeface="Times New Roman"/>
                <a:ea typeface="HG明朝E"/>
                <a:cs typeface="Times New Roman"/>
              </a:rPr>
              <a:t>JDArchive</a:t>
            </a:r>
            <a:endParaRPr lang="ja-JP" altLang="en-US" sz="2000" dirty="0">
              <a:latin typeface="Times New Roman"/>
              <a:ea typeface="HG明朝E"/>
              <a:cs typeface="Times New Roman"/>
            </a:endParaRPr>
          </a:p>
        </p:txBody>
      </p:sp>
      <p:pic>
        <p:nvPicPr>
          <p:cNvPr id="5" name="図 12" descr="スクリーンショット 2013-03-09 14.56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925" y="923012"/>
            <a:ext cx="3788009" cy="3091883"/>
          </a:xfrm>
          <a:prstGeom prst="rect">
            <a:avLst/>
          </a:prstGeom>
        </p:spPr>
      </p:pic>
      <p:sp>
        <p:nvSpPr>
          <p:cNvPr id="6" name="正方形/長方形 13"/>
          <p:cNvSpPr/>
          <p:nvPr/>
        </p:nvSpPr>
        <p:spPr>
          <a:xfrm>
            <a:off x="2823096" y="3276183"/>
            <a:ext cx="3509908" cy="707886"/>
          </a:xfrm>
          <a:prstGeom prst="rect">
            <a:avLst/>
          </a:prstGeom>
          <a:solidFill>
            <a:schemeClr val="bg1">
              <a:lumMod val="95000"/>
              <a:alpha val="8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 smtClean="0">
                <a:latin typeface="Times New Roman"/>
                <a:ea typeface="HG明朝E"/>
                <a:cs typeface="Times New Roman"/>
              </a:rPr>
              <a:t>NDL</a:t>
            </a:r>
          </a:p>
          <a:p>
            <a:pPr algn="ctr"/>
            <a:r>
              <a:rPr lang="en-US" altLang="ja-JP" sz="2000" dirty="0" err="1" smtClean="0">
                <a:latin typeface="Times New Roman"/>
                <a:ea typeface="HG明朝E"/>
                <a:cs typeface="Times New Roman"/>
              </a:rPr>
              <a:t>Hinagiku</a:t>
            </a:r>
            <a:endParaRPr lang="ja-JP" altLang="en-US" sz="2000" u="sng" dirty="0">
              <a:latin typeface="Times New Roman"/>
              <a:ea typeface="HG明朝E"/>
              <a:cs typeface="Times New Roman"/>
            </a:endParaRPr>
          </a:p>
        </p:txBody>
      </p:sp>
      <p:pic>
        <p:nvPicPr>
          <p:cNvPr id="7" name="図 2" descr="スクリーンショット 2015-01-10 17.03.24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991" y="4156855"/>
            <a:ext cx="3788009" cy="2584286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sp>
        <p:nvSpPr>
          <p:cNvPr id="8" name="正方形/長方形 13"/>
          <p:cNvSpPr/>
          <p:nvPr/>
        </p:nvSpPr>
        <p:spPr>
          <a:xfrm>
            <a:off x="5723897" y="6150114"/>
            <a:ext cx="3168352" cy="707886"/>
          </a:xfrm>
          <a:prstGeom prst="rect">
            <a:avLst/>
          </a:prstGeom>
          <a:solidFill>
            <a:schemeClr val="bg1">
              <a:lumMod val="95000"/>
              <a:alpha val="8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 smtClean="0">
                <a:latin typeface="Times New Roman"/>
                <a:ea typeface="HG明朝E"/>
                <a:cs typeface="Times New Roman"/>
              </a:rPr>
              <a:t>Tohoku University </a:t>
            </a:r>
          </a:p>
          <a:p>
            <a:pPr algn="ctr"/>
            <a:r>
              <a:rPr lang="en-US" altLang="ja-JP" sz="2000" dirty="0" smtClean="0">
                <a:latin typeface="Times New Roman"/>
                <a:ea typeface="HG明朝E"/>
                <a:cs typeface="Times New Roman"/>
              </a:rPr>
              <a:t>Michinoku Shinrokuden</a:t>
            </a:r>
            <a:endParaRPr lang="ja-JP" altLang="en-US" sz="2000" u="sng" dirty="0">
              <a:latin typeface="Times New Roman"/>
              <a:ea typeface="HG明朝E"/>
              <a:cs typeface="Times New Roman"/>
            </a:endParaRPr>
          </a:p>
        </p:txBody>
      </p:sp>
      <p:sp>
        <p:nvSpPr>
          <p:cNvPr id="13" name="Left-Right-Up Arrow 12"/>
          <p:cNvSpPr/>
          <p:nvPr/>
        </p:nvSpPr>
        <p:spPr>
          <a:xfrm>
            <a:off x="3847157" y="4014895"/>
            <a:ext cx="1374738" cy="1310850"/>
          </a:xfrm>
          <a:prstGeom prst="leftRigh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47157" y="5471461"/>
            <a:ext cx="1508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Metadata Sharing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070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21023"/>
            <a:ext cx="8945572" cy="476543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The Language Archives Speak to Each </a:t>
            </a:r>
            <a:r>
              <a:rPr lang="en-US" sz="3600" dirty="0">
                <a:latin typeface="Times New Roman"/>
                <a:cs typeface="Times New Roman"/>
              </a:rPr>
              <a:t>O</a:t>
            </a:r>
            <a:r>
              <a:rPr lang="en-US" sz="3600" dirty="0" smtClean="0">
                <a:latin typeface="Times New Roman"/>
                <a:cs typeface="Times New Roman"/>
              </a:rPr>
              <a:t>ther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97566"/>
            <a:ext cx="9144000" cy="6494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1600" dirty="0" smtClean="0"/>
              <a:t>Example </a:t>
            </a:r>
            <a:r>
              <a:rPr lang="en-US" sz="1600" dirty="0"/>
              <a:t>JSON </a:t>
            </a:r>
            <a:r>
              <a:rPr lang="en-US" sz="1600" dirty="0" smtClean="0"/>
              <a:t>file</a:t>
            </a:r>
            <a:endParaRPr lang="en-US" sz="1600" dirty="0"/>
          </a:p>
          <a:p>
            <a:r>
              <a:rPr lang="en-US" sz="1600" dirty="0"/>
              <a:t>{</a:t>
            </a:r>
          </a:p>
          <a:p>
            <a:r>
              <a:rPr lang="en-US" sz="1600" dirty="0"/>
              <a:t>    "items": [</a:t>
            </a:r>
          </a:p>
          <a:p>
            <a:r>
              <a:rPr lang="en-US" sz="1600" dirty="0"/>
              <a:t>        </a:t>
            </a:r>
            <a:r>
              <a:rPr lang="en-US" sz="1600" dirty="0" smtClean="0"/>
              <a:t>{</a:t>
            </a:r>
            <a:endParaRPr lang="en-US" sz="1600" dirty="0"/>
          </a:p>
          <a:p>
            <a:r>
              <a:rPr lang="en-US" sz="1600" dirty="0"/>
              <a:t>            "</a:t>
            </a:r>
            <a:r>
              <a:rPr lang="en-US" sz="1600" b="1" dirty="0">
                <a:solidFill>
                  <a:srgbClr val="B070D4"/>
                </a:solidFill>
              </a:rPr>
              <a:t>username</a:t>
            </a:r>
            <a:r>
              <a:rPr lang="en-US" sz="1600" dirty="0"/>
              <a:t>": </a:t>
            </a:r>
            <a:r>
              <a:rPr lang="en-US" sz="1600" dirty="0" smtClean="0"/>
              <a:t>”Rio”,  			 "</a:t>
            </a:r>
            <a:r>
              <a:rPr lang="en-US" sz="1600" b="1" dirty="0" err="1">
                <a:solidFill>
                  <a:srgbClr val="B070D4"/>
                </a:solidFill>
              </a:rPr>
              <a:t>display_na</a:t>
            </a:r>
            <a:r>
              <a:rPr lang="en-US" sz="1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</a:t>
            </a:r>
            <a:r>
              <a:rPr lang="en-US" sz="16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r>
              <a:rPr lang="en-US" sz="1600" dirty="0"/>
              <a:t>": "",</a:t>
            </a:r>
          </a:p>
          <a:p>
            <a:r>
              <a:rPr lang="en-US" sz="1600" dirty="0"/>
              <a:t>            "</a:t>
            </a:r>
            <a:r>
              <a:rPr lang="en-US" sz="1600" b="1" dirty="0">
                <a:solidFill>
                  <a:srgbClr val="B070D4"/>
                </a:solidFill>
              </a:rPr>
              <a:t>title</a:t>
            </a:r>
            <a:r>
              <a:rPr lang="en-US" sz="1600" dirty="0"/>
              <a:t>": "Chinese takeout and a werewolf movie on #</a:t>
            </a:r>
            <a:r>
              <a:rPr lang="en-US" sz="1600" dirty="0" err="1"/>
              <a:t>halloween</a:t>
            </a:r>
            <a:r>
              <a:rPr lang="en-US" sz="1600" dirty="0"/>
              <a:t> #</a:t>
            </a:r>
            <a:r>
              <a:rPr lang="en-US" sz="1600" dirty="0" err="1"/>
              <a:t>planettakeout</a:t>
            </a:r>
            <a:r>
              <a:rPr lang="en-US" sz="1600" dirty="0"/>
              <a:t>",</a:t>
            </a:r>
          </a:p>
          <a:p>
            <a:r>
              <a:rPr lang="en-US" sz="1600" dirty="0"/>
              <a:t>            "</a:t>
            </a: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description</a:t>
            </a:r>
            <a:r>
              <a:rPr lang="en-US" sz="1600" dirty="0"/>
              <a:t>": </a:t>
            </a:r>
            <a:r>
              <a:rPr lang="en-US" sz="1600" dirty="0" smtClean="0"/>
              <a:t>”Crazy”, 			 "</a:t>
            </a:r>
            <a:r>
              <a:rPr lang="en-US" sz="1600" b="1" dirty="0">
                <a:solidFill>
                  <a:srgbClr val="B070D4"/>
                </a:solidFill>
              </a:rPr>
              <a:t>text</a:t>
            </a:r>
            <a:r>
              <a:rPr lang="en-US" sz="1600" dirty="0"/>
              <a:t>": </a:t>
            </a:r>
            <a:r>
              <a:rPr lang="en-US" sz="1600" dirty="0" smtClean="0"/>
              <a:t>”Boo"</a:t>
            </a:r>
            <a:r>
              <a:rPr lang="en-US" sz="1600" dirty="0"/>
              <a:t>,</a:t>
            </a:r>
          </a:p>
          <a:p>
            <a:r>
              <a:rPr lang="en-US" sz="1600" dirty="0"/>
              <a:t>            "</a:t>
            </a:r>
            <a:r>
              <a:rPr lang="en-US" sz="1600" dirty="0" err="1">
                <a:solidFill>
                  <a:srgbClr val="B070D4"/>
                </a:solidFill>
              </a:rPr>
              <a:t>uri</a:t>
            </a:r>
            <a:r>
              <a:rPr lang="en-US" sz="1600" dirty="0"/>
              <a:t>": "http://distilleryimage10.s3.</a:t>
            </a:r>
            <a:r>
              <a:rPr lang="en-US" sz="1600" dirty="0" smtClean="0"/>
              <a:t>amazonaws.com/5d4ec83be11e2a5c2a1f8acf_7</a:t>
            </a:r>
            <a:r>
              <a:rPr lang="en-US" sz="1600" dirty="0"/>
              <a:t>.jpg",</a:t>
            </a:r>
          </a:p>
          <a:p>
            <a:r>
              <a:rPr lang="en-US" sz="1600" dirty="0"/>
              <a:t>            "</a:t>
            </a:r>
            <a:r>
              <a:rPr lang="en-US" sz="1600" dirty="0" err="1">
                <a:solidFill>
                  <a:srgbClr val="B070D4"/>
                </a:solidFill>
              </a:rPr>
              <a:t>attribution_ur</a:t>
            </a:r>
            <a:r>
              <a:rPr lang="en-US" sz="1600" dirty="0" err="1"/>
              <a:t>i</a:t>
            </a:r>
            <a:r>
              <a:rPr lang="en-US" sz="1600" dirty="0"/>
              <a:t>": "http://</a:t>
            </a:r>
            <a:r>
              <a:rPr lang="en-US" sz="1600" dirty="0" err="1"/>
              <a:t>instagr.am</a:t>
            </a:r>
            <a:r>
              <a:rPr lang="en-US" sz="1600" dirty="0"/>
              <a:t>/p/Rd6wALylKO/",</a:t>
            </a:r>
          </a:p>
          <a:p>
            <a:r>
              <a:rPr lang="en-US" sz="1600" dirty="0"/>
              <a:t>            "</a:t>
            </a:r>
            <a:r>
              <a:rPr lang="en-US" sz="1600" dirty="0" err="1">
                <a:solidFill>
                  <a:srgbClr val="B070D4"/>
                </a:solidFill>
              </a:rPr>
              <a:t>date_created</a:t>
            </a:r>
            <a:r>
              <a:rPr lang="en-US" sz="1600" dirty="0"/>
              <a:t>": "2012-11-06 22:14:39",</a:t>
            </a:r>
          </a:p>
          <a:p>
            <a:r>
              <a:rPr lang="en-US" sz="1600" dirty="0"/>
              <a:t>            "</a:t>
            </a:r>
            <a:r>
              <a:rPr lang="en-US" sz="1600" dirty="0" err="1">
                <a:solidFill>
                  <a:srgbClr val="B070D4"/>
                </a:solidFill>
              </a:rPr>
              <a:t>media_type</a:t>
            </a:r>
            <a:r>
              <a:rPr lang="en-US" sz="1600" dirty="0"/>
              <a:t>": "</a:t>
            </a:r>
            <a:r>
              <a:rPr lang="en-US" sz="1600" dirty="0" smtClean="0"/>
              <a:t>Image”,			"</a:t>
            </a:r>
            <a:r>
              <a:rPr lang="en-US" sz="1600" dirty="0" err="1">
                <a:solidFill>
                  <a:srgbClr val="B070D4"/>
                </a:solidFill>
              </a:rPr>
              <a:t>layer_type</a:t>
            </a:r>
            <a:r>
              <a:rPr lang="en-US" sz="1600" dirty="0"/>
              <a:t>": "</a:t>
            </a:r>
            <a:r>
              <a:rPr lang="en-US" sz="1600" dirty="0" smtClean="0"/>
              <a:t>Image”,	 </a:t>
            </a:r>
            <a:r>
              <a:rPr lang="en-US" sz="1600" dirty="0"/>
              <a:t>"</a:t>
            </a:r>
            <a:r>
              <a:rPr lang="en-US" sz="1600" dirty="0">
                <a:solidFill>
                  <a:srgbClr val="B070D4"/>
                </a:solidFill>
              </a:rPr>
              <a:t>archive</a:t>
            </a:r>
            <a:r>
              <a:rPr lang="en-US" sz="1600" dirty="0"/>
              <a:t>": "</a:t>
            </a:r>
            <a:r>
              <a:rPr lang="en-US" sz="1600" dirty="0" err="1"/>
              <a:t>Instagram</a:t>
            </a:r>
            <a:r>
              <a:rPr lang="en-US" sz="1600" dirty="0"/>
              <a:t>",</a:t>
            </a:r>
          </a:p>
          <a:p>
            <a:r>
              <a:rPr lang="en-US" sz="1600" dirty="0"/>
              <a:t>            "</a:t>
            </a:r>
            <a:r>
              <a:rPr lang="en-US" sz="1600" dirty="0" err="1">
                <a:solidFill>
                  <a:srgbClr val="B070D4"/>
                </a:solidFill>
              </a:rPr>
              <a:t>thumbnail_url</a:t>
            </a:r>
            <a:r>
              <a:rPr lang="en-US" sz="1600" dirty="0"/>
              <a:t>": "http://distilleryimage10.s3.</a:t>
            </a:r>
            <a:r>
              <a:rPr lang="en-US" sz="1600" dirty="0" smtClean="0"/>
              <a:t>amazonaws.com/			  		   </a:t>
            </a:r>
          </a:p>
          <a:p>
            <a:r>
              <a:rPr lang="en-US" sz="1600" dirty="0" smtClean="0"/>
              <a:t>	    5d4ec83be11e28a5c2a1f8acf_5</a:t>
            </a:r>
            <a:r>
              <a:rPr lang="en-US" sz="1600" dirty="0"/>
              <a:t>.jpg",</a:t>
            </a:r>
          </a:p>
          <a:p>
            <a:r>
              <a:rPr lang="en-US" sz="1600" dirty="0"/>
              <a:t>            "</a:t>
            </a:r>
            <a:r>
              <a:rPr lang="en-US" sz="1600" dirty="0" err="1">
                <a:solidFill>
                  <a:srgbClr val="B070D4"/>
                </a:solidFill>
              </a:rPr>
              <a:t>media_geo_latitude</a:t>
            </a:r>
            <a:r>
              <a:rPr lang="en-US" sz="1600" dirty="0"/>
              <a:t>": null</a:t>
            </a:r>
            <a:r>
              <a:rPr lang="en-US" sz="1600" dirty="0" smtClean="0"/>
              <a:t>,					"</a:t>
            </a:r>
            <a:r>
              <a:rPr lang="en-US" sz="1600" dirty="0" err="1">
                <a:solidFill>
                  <a:srgbClr val="B070D4"/>
                </a:solidFill>
              </a:rPr>
              <a:t>media_geo_longitude</a:t>
            </a:r>
            <a:r>
              <a:rPr lang="en-US" sz="1600" dirty="0"/>
              <a:t>": null,</a:t>
            </a:r>
          </a:p>
          <a:p>
            <a:r>
              <a:rPr lang="en-US" sz="1600" dirty="0"/>
              <a:t>            "</a:t>
            </a:r>
            <a:r>
              <a:rPr lang="en-US" sz="1600" dirty="0" err="1">
                <a:solidFill>
                  <a:srgbClr val="B070D4"/>
                </a:solidFill>
              </a:rPr>
              <a:t>media_date_created</a:t>
            </a:r>
            <a:r>
              <a:rPr lang="en-US" sz="1600" dirty="0"/>
              <a:t>": "2012-11-01 00:51:</a:t>
            </a:r>
            <a:r>
              <a:rPr lang="en-US" sz="1600" dirty="0" smtClean="0"/>
              <a:t>56”,	"</a:t>
            </a:r>
            <a:r>
              <a:rPr lang="en-US" sz="1600" dirty="0" err="1">
                <a:solidFill>
                  <a:srgbClr val="B070D4"/>
                </a:solidFill>
              </a:rPr>
              <a:t>media_date_created_end</a:t>
            </a:r>
            <a:r>
              <a:rPr lang="en-US" sz="1600" dirty="0"/>
              <a:t>": null,</a:t>
            </a:r>
          </a:p>
          <a:p>
            <a:r>
              <a:rPr lang="en-US" sz="1600" dirty="0"/>
              <a:t>            "</a:t>
            </a:r>
            <a:r>
              <a:rPr lang="en-US" sz="1600" dirty="0" err="1">
                <a:solidFill>
                  <a:srgbClr val="B070D4"/>
                </a:solidFill>
              </a:rPr>
              <a:t>media_creator_username</a:t>
            </a:r>
            <a:r>
              <a:rPr lang="en-US" sz="1600" dirty="0"/>
              <a:t>": </a:t>
            </a:r>
            <a:r>
              <a:rPr lang="en-US" sz="1600" dirty="0" smtClean="0"/>
              <a:t>”Rio"</a:t>
            </a:r>
            <a:r>
              <a:rPr lang="en-US" sz="1600" dirty="0"/>
              <a:t>,</a:t>
            </a:r>
          </a:p>
          <a:p>
            <a:r>
              <a:rPr lang="en-US" sz="1600" dirty="0"/>
              <a:t>            "</a:t>
            </a:r>
            <a:r>
              <a:rPr lang="en-US" sz="1600" dirty="0" err="1">
                <a:solidFill>
                  <a:srgbClr val="B070D4"/>
                </a:solidFill>
              </a:rPr>
              <a:t>media_creator_realname</a:t>
            </a:r>
            <a:r>
              <a:rPr lang="en-US" sz="1600" dirty="0"/>
              <a:t>": </a:t>
            </a:r>
            <a:r>
              <a:rPr lang="en-US" sz="1600" dirty="0" smtClean="0"/>
              <a:t>”Ryo"</a:t>
            </a:r>
            <a:r>
              <a:rPr lang="en-US" sz="1600" dirty="0"/>
              <a:t>,</a:t>
            </a:r>
          </a:p>
          <a:p>
            <a:r>
              <a:rPr lang="en-US" sz="1600" dirty="0"/>
              <a:t>            "</a:t>
            </a:r>
            <a:r>
              <a:rPr lang="en-US" sz="1600" dirty="0" err="1">
                <a:solidFill>
                  <a:srgbClr val="B070D4"/>
                </a:solidFill>
              </a:rPr>
              <a:t>child_items_count</a:t>
            </a:r>
            <a:r>
              <a:rPr lang="en-US" sz="1600" dirty="0"/>
              <a:t>": 0,</a:t>
            </a:r>
          </a:p>
          <a:p>
            <a:r>
              <a:rPr lang="en-US" sz="1600" dirty="0"/>
              <a:t>            "</a:t>
            </a:r>
            <a:r>
              <a:rPr lang="en-US" sz="1600" dirty="0">
                <a:solidFill>
                  <a:srgbClr val="B070D4"/>
                </a:solidFill>
              </a:rPr>
              <a:t>attributes</a:t>
            </a:r>
            <a:r>
              <a:rPr lang="en-US" sz="1600" dirty="0"/>
              <a:t>": []</a:t>
            </a:r>
            <a:r>
              <a:rPr lang="en-US" sz="1600" dirty="0" smtClean="0"/>
              <a:t>,			</a:t>
            </a:r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/>
              <a:t>"</a:t>
            </a:r>
            <a:r>
              <a:rPr lang="en-US" sz="1600" dirty="0" err="1">
                <a:solidFill>
                  <a:srgbClr val="B070D4"/>
                </a:solidFill>
              </a:rPr>
              <a:t>child_items</a:t>
            </a:r>
            <a:r>
              <a:rPr lang="en-US" sz="1600" dirty="0"/>
              <a:t>": [],</a:t>
            </a:r>
          </a:p>
          <a:p>
            <a:r>
              <a:rPr lang="en-US" sz="1600" dirty="0"/>
              <a:t>            "</a:t>
            </a:r>
            <a:r>
              <a:rPr lang="en-US" sz="1600" dirty="0">
                <a:solidFill>
                  <a:srgbClr val="B070D4"/>
                </a:solidFill>
              </a:rPr>
              <a:t>tags</a:t>
            </a:r>
            <a:r>
              <a:rPr lang="en-US" sz="1600" dirty="0"/>
              <a:t>": </a:t>
            </a:r>
            <a:r>
              <a:rPr lang="en-US" sz="1600" dirty="0" smtClean="0"/>
              <a:t>[   </a:t>
            </a:r>
            <a:r>
              <a:rPr lang="en-US" sz="1600" dirty="0"/>
              <a:t>"</a:t>
            </a:r>
            <a:r>
              <a:rPr lang="en-US" sz="1600" dirty="0" err="1" smtClean="0"/>
              <a:t>halloween</a:t>
            </a:r>
            <a:r>
              <a:rPr lang="en-US" sz="1600" dirty="0" smtClean="0"/>
              <a:t>”,   </a:t>
            </a:r>
            <a:r>
              <a:rPr lang="en-US" sz="1600" dirty="0"/>
              <a:t>"</a:t>
            </a:r>
            <a:r>
              <a:rPr lang="en-US" sz="1600" dirty="0" err="1"/>
              <a:t>planettakeout</a:t>
            </a:r>
            <a:r>
              <a:rPr lang="en-US" sz="1600" dirty="0"/>
              <a:t>"</a:t>
            </a:r>
          </a:p>
          <a:p>
            <a:r>
              <a:rPr lang="en-US" sz="1600" dirty="0"/>
              <a:t>            ],</a:t>
            </a:r>
          </a:p>
          <a:p>
            <a:r>
              <a:rPr lang="en-US" sz="1600" dirty="0"/>
              <a:t>        }</a:t>
            </a:r>
          </a:p>
          <a:p>
            <a:r>
              <a:rPr lang="en-US" sz="1600" dirty="0"/>
              <a:t>    ]</a:t>
            </a:r>
          </a:p>
          <a:p>
            <a:r>
              <a:rPr lang="en-US" sz="1600" dirty="0"/>
              <a:t>}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55056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editable_jdarchive_org_chart-page-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95044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User contribution-Testimonial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testimony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529"/>
            <a:ext cx="9144000" cy="507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39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Testimonial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044"/>
            <a:ext cx="9144000" cy="509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79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testimony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572"/>
            <a:ext cx="9144000" cy="521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81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924717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Digital life of a Website</a:t>
            </a:r>
            <a:endParaRPr lang="en-US" dirty="0"/>
          </a:p>
        </p:txBody>
      </p:sp>
      <p:pic>
        <p:nvPicPr>
          <p:cNvPr id="3" name="Picture 2" descr="drone-sear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1153"/>
            <a:ext cx="9144000" cy="479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86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JDA landing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740"/>
            <a:ext cx="9144000" cy="58122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924717"/>
          </a:xfrm>
        </p:spPr>
        <p:txBody>
          <a:bodyPr/>
          <a:lstStyle/>
          <a:p>
            <a:r>
              <a:rPr lang="en-US" dirty="0" err="1" smtClean="0"/>
              <a:t>jdarchive.org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063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796199"/>
          </a:xfrm>
        </p:spPr>
        <p:txBody>
          <a:bodyPr>
            <a:normAutofit fontScale="90000"/>
          </a:bodyPr>
          <a:lstStyle/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5" name="Picture 4" descr="drone-search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068"/>
            <a:ext cx="9144000" cy="496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90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68331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Picture 4" descr="drone-search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291"/>
            <a:ext cx="9144000" cy="493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one-IAWayb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805"/>
            <a:ext cx="9144000" cy="591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64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870" y="121023"/>
            <a:ext cx="5916743" cy="1110637"/>
          </a:xfrm>
        </p:spPr>
        <p:txBody>
          <a:bodyPr/>
          <a:lstStyle/>
          <a:p>
            <a:r>
              <a:rPr lang="en-US" dirty="0" err="1" smtClean="0"/>
              <a:t>Wayback</a:t>
            </a:r>
            <a:r>
              <a:rPr lang="en-US" dirty="0" smtClean="0"/>
              <a:t> Archive it</a:t>
            </a:r>
            <a:endParaRPr lang="en-US" dirty="0"/>
          </a:p>
        </p:txBody>
      </p:sp>
      <p:pic>
        <p:nvPicPr>
          <p:cNvPr id="4" name="Picture 3" descr="downlo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9" y="0"/>
            <a:ext cx="1308209" cy="1308209"/>
          </a:xfrm>
          <a:prstGeom prst="rect">
            <a:avLst/>
          </a:prstGeom>
        </p:spPr>
      </p:pic>
      <p:pic>
        <p:nvPicPr>
          <p:cNvPr id="6" name="Picture 5" descr="internet-archiv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209"/>
            <a:ext cx="9144000" cy="508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02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ntribute-webs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1653"/>
            <a:ext cx="9144000" cy="534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7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Bookmarklet-dro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528"/>
            <a:ext cx="9144000" cy="588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34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onata-Dro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142390"/>
          </a:xfrm>
          <a:prstGeom prst="rect">
            <a:avLst/>
          </a:prstGeom>
        </p:spPr>
      </p:pic>
      <p:pic>
        <p:nvPicPr>
          <p:cNvPr id="4" name="Picture 3" descr="drone-sonata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3846829"/>
          </a:xfrm>
          <a:prstGeom prst="rect">
            <a:avLst/>
          </a:prstGeom>
        </p:spPr>
      </p:pic>
      <p:pic>
        <p:nvPicPr>
          <p:cNvPr id="8" name="Picture 7" descr="Sonata-drone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6829"/>
            <a:ext cx="9144000" cy="301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02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A-crawl ewpo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587"/>
            <a:ext cx="9144000" cy="545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07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drone-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23"/>
            <a:ext cx="9144000" cy="596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58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386976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JDA Organizational Chart</a:t>
            </a:r>
            <a:endParaRPr lang="en-US" sz="3600" dirty="0">
              <a:latin typeface="Times New Roman"/>
              <a:cs typeface="Times New Roman"/>
            </a:endParaRPr>
          </a:p>
        </p:txBody>
      </p:sp>
      <p:pic>
        <p:nvPicPr>
          <p:cNvPr id="4" name="Picture 3" descr="JDA organizational ch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472"/>
            <a:ext cx="9144000" cy="62155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6696" y="5115445"/>
            <a:ext cx="1736823" cy="338554"/>
          </a:xfrm>
          <a:prstGeom prst="rect">
            <a:avLst/>
          </a:prstGeom>
          <a:noFill/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262626"/>
                </a:solidFill>
                <a:latin typeface="Times New Roman"/>
                <a:cs typeface="Times New Roman"/>
              </a:rPr>
              <a:t>Jessica </a:t>
            </a:r>
            <a:r>
              <a:rPr lang="en-US" sz="1600" dirty="0" err="1" smtClean="0">
                <a:solidFill>
                  <a:srgbClr val="262626"/>
                </a:solidFill>
                <a:latin typeface="Times New Roman"/>
                <a:cs typeface="Times New Roman"/>
              </a:rPr>
              <a:t>Yurkofsky</a:t>
            </a:r>
            <a:endParaRPr lang="en-US" sz="1600" dirty="0">
              <a:solidFill>
                <a:srgbClr val="262626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5832" y="4776891"/>
            <a:ext cx="1662121" cy="338554"/>
          </a:xfrm>
          <a:prstGeom prst="rect">
            <a:avLst/>
          </a:prstGeom>
          <a:noFill/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Steve McDonald</a:t>
            </a: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8391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apan.tiff"/>
          <p:cNvPicPr>
            <a:picLocks noChangeAspect="1"/>
          </p:cNvPicPr>
          <p:nvPr/>
        </p:nvPicPr>
        <p:blipFill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" y="298783"/>
            <a:ext cx="10348469" cy="6138471"/>
          </a:xfrm>
          <a:prstGeom prst="rect">
            <a:avLst/>
          </a:prstGeom>
          <a:solidFill>
            <a:schemeClr val="tx1">
              <a:alpha val="0"/>
            </a:schemeClr>
          </a:solidFill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About JDA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34241"/>
            <a:ext cx="7770813" cy="3791922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Brief </a:t>
            </a:r>
            <a:r>
              <a:rPr lang="en-US" dirty="0">
                <a:latin typeface="Times New Roman"/>
                <a:cs typeface="Times New Roman"/>
              </a:rPr>
              <a:t>History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Introducing Project Idea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Archive </a:t>
            </a:r>
            <a:r>
              <a:rPr lang="en-US" dirty="0">
                <a:latin typeface="Times New Roman"/>
                <a:cs typeface="Times New Roman"/>
              </a:rPr>
              <a:t>itself 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Organizational (infra)Structure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Archiving Real-time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955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906043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Maintaining the JDA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3" name="Picture 2" descr="GitHub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1154"/>
            <a:ext cx="9144000" cy="541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12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GitHub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921525"/>
          </a:xfrm>
          <a:prstGeom prst="rect">
            <a:avLst/>
          </a:prstGeom>
        </p:spPr>
      </p:pic>
      <p:pic>
        <p:nvPicPr>
          <p:cNvPr id="4" name="Picture 3" descr="GitHub-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0807"/>
            <a:ext cx="9144000" cy="306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32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56991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JDA Collections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3" name="Picture 2" descr="Collection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476"/>
            <a:ext cx="9144000" cy="554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2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User-made collection</a:t>
            </a:r>
            <a:endParaRPr lang="en-US" dirty="0"/>
          </a:p>
        </p:txBody>
      </p:sp>
      <p:pic>
        <p:nvPicPr>
          <p:cNvPr id="4" name="Picture 3" descr="tsunami-colle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779"/>
            <a:ext cx="9144000" cy="477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7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sunami motorcycle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4415"/>
            <a:ext cx="9144000" cy="5510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112" y="5997222"/>
            <a:ext cx="8188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/>
              </a:rPr>
              <a:t>http://jdawaku.herokuapp.com/#en/proj/55e79c336799850300000001/</a:t>
            </a:r>
            <a:r>
              <a:rPr lang="en-US" dirty="0" smtClean="0">
                <a:solidFill>
                  <a:schemeClr val="bg1"/>
                </a:solidFill>
                <a:hlinkClick r:id="rId4"/>
              </a:rPr>
              <a:t>view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366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ithub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393"/>
            <a:ext cx="9144000" cy="534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88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134" y="2417917"/>
            <a:ext cx="8863866" cy="142987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Archiving [?] real-time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912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887369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Too little or Too much data? 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3" name="Picture 2" descr="tweet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392"/>
            <a:ext cx="9144000" cy="531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80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tweet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93785"/>
          </a:xfrm>
          <a:prstGeom prst="rect">
            <a:avLst/>
          </a:prstGeom>
        </p:spPr>
      </p:pic>
      <p:pic>
        <p:nvPicPr>
          <p:cNvPr id="4" name="Picture 3" descr="tweet-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3070"/>
            <a:ext cx="9144000" cy="239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74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023"/>
            <a:ext cx="9144000" cy="868695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Raw data vs. Cooked data (powered by CGA)</a:t>
            </a:r>
            <a:endParaRPr lang="en-US" sz="3600" dirty="0">
              <a:latin typeface="Times New Roman"/>
              <a:cs typeface="Times New Roman"/>
            </a:endParaRPr>
          </a:p>
        </p:txBody>
      </p:sp>
      <p:pic>
        <p:nvPicPr>
          <p:cNvPr id="3" name="Picture 2" descr="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9718"/>
            <a:ext cx="9144000" cy="563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73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023"/>
            <a:ext cx="9144000" cy="1429871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March </a:t>
            </a:r>
            <a:r>
              <a:rPr lang="en-US" sz="4000" dirty="0" smtClean="0">
                <a:latin typeface="Times New Roman"/>
                <a:cs typeface="Times New Roman"/>
              </a:rPr>
              <a:t>11th, </a:t>
            </a:r>
            <a:r>
              <a:rPr lang="en-US" sz="4000" dirty="0" smtClean="0">
                <a:latin typeface="Times New Roman"/>
                <a:cs typeface="Times New Roman"/>
              </a:rPr>
              <a:t>2011, </a:t>
            </a:r>
            <a:br>
              <a:rPr lang="en-US" sz="4000" dirty="0" smtClean="0">
                <a:latin typeface="Times New Roman"/>
                <a:cs typeface="Times New Roman"/>
              </a:rPr>
            </a:br>
            <a:r>
              <a:rPr lang="en-US" sz="4000" dirty="0" smtClean="0">
                <a:latin typeface="Times New Roman"/>
                <a:cs typeface="Times New Roman"/>
              </a:rPr>
              <a:t>The Great East Earthquake, Tsunami and</a:t>
            </a:r>
            <a:r>
              <a:rPr lang="is-IS" sz="4000" dirty="0" smtClean="0">
                <a:latin typeface="Times New Roman"/>
                <a:cs typeface="Times New Roman"/>
              </a:rPr>
              <a:t>…</a:t>
            </a:r>
            <a:endParaRPr lang="en-US" sz="4000" dirty="0">
              <a:latin typeface="Times New Roman"/>
              <a:cs typeface="Times New Roman"/>
            </a:endParaRPr>
          </a:p>
        </p:txBody>
      </p:sp>
      <p:pic>
        <p:nvPicPr>
          <p:cNvPr id="4" name="Picture 3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0894"/>
            <a:ext cx="9144000" cy="530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17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map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53"/>
            <a:ext cx="9144000" cy="573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5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atmap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958"/>
            <a:ext cx="9144000" cy="513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25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Who uses it for what purpose?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3" name="Picture 2" descr="JDA Analytic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0894"/>
            <a:ext cx="9144000" cy="438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2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19048" y="2179507"/>
            <a:ext cx="74375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Please contact us at </a:t>
            </a:r>
            <a:r>
              <a:rPr lang="en-US" dirty="0" err="1" smtClean="0"/>
              <a:t>info@jdarchive</a:t>
            </a:r>
            <a:r>
              <a:rPr lang="en-US" dirty="0" err="1"/>
              <a:t>.</a:t>
            </a:r>
            <a:r>
              <a:rPr lang="en-US" dirty="0" err="1" smtClean="0"/>
              <a:t>org</a:t>
            </a:r>
            <a:r>
              <a:rPr lang="en-US" dirty="0" smtClean="0"/>
              <a:t> </a:t>
            </a:r>
          </a:p>
          <a:p>
            <a:r>
              <a:rPr lang="en-US" dirty="0" smtClean="0"/>
              <a:t>Like us </a:t>
            </a:r>
            <a:r>
              <a:rPr lang="en-US" dirty="0"/>
              <a:t>on Facebook: </a:t>
            </a:r>
            <a:endParaRPr lang="en-US" dirty="0" smtClean="0"/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://www.facebook.com/Digital-Archive-of-Japans-2011-Disasters-143040332434759/?fref</a:t>
            </a:r>
            <a:r>
              <a:rPr lang="en-US">
                <a:hlinkClick r:id="rId2"/>
              </a:rPr>
              <a:t>=</a:t>
            </a:r>
            <a:r>
              <a:rPr lang="en-US" smtClean="0">
                <a:hlinkClick r:id="rId2"/>
              </a:rPr>
              <a:t>photo</a:t>
            </a:r>
            <a:endParaRPr lang="en-US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7134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0813" cy="1264618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NCC’s Guides to the JDA</a:t>
            </a:r>
            <a:br>
              <a:rPr lang="en-US" sz="3200" dirty="0" smtClean="0">
                <a:latin typeface="Times New Roman"/>
                <a:cs typeface="Times New Roman"/>
              </a:rPr>
            </a:br>
            <a:r>
              <a:rPr lang="en-US" sz="1600" dirty="0" smtClean="0">
                <a:latin typeface="Times New Roman"/>
                <a:cs typeface="Times New Roman"/>
              </a:rPr>
              <a:t>http</a:t>
            </a:r>
            <a:r>
              <a:rPr lang="en-US" sz="1600" dirty="0">
                <a:latin typeface="Times New Roman"/>
                <a:cs typeface="Times New Roman"/>
              </a:rPr>
              <a:t>://</a:t>
            </a:r>
            <a:r>
              <a:rPr lang="en-US" sz="1600" dirty="0" err="1">
                <a:latin typeface="Times New Roman"/>
                <a:cs typeface="Times New Roman"/>
              </a:rPr>
              <a:t>guides.nccjapan.org</a:t>
            </a:r>
            <a:r>
              <a:rPr lang="en-US" sz="1600" dirty="0">
                <a:latin typeface="Times New Roman"/>
                <a:cs typeface="Times New Roman"/>
              </a:rPr>
              <a:t>/</a:t>
            </a:r>
            <a:r>
              <a:rPr lang="en-US" sz="1600" dirty="0" err="1">
                <a:latin typeface="Times New Roman"/>
                <a:cs typeface="Times New Roman"/>
              </a:rPr>
              <a:t>jdarchive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titled_N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75" y="1417152"/>
            <a:ext cx="8798857" cy="522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86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024"/>
            <a:ext cx="8951953" cy="122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latin typeface="Times New Roman"/>
                <a:cs typeface="Times New Roman"/>
              </a:rPr>
              <a:t>Nuclear Accident at Fukushima Daiichi Nuclear Power Station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Untitled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224"/>
            <a:ext cx="9144000" cy="5509776"/>
          </a:xfrm>
          <a:prstGeom prst="rect">
            <a:avLst/>
          </a:prstGeom>
        </p:spPr>
      </p:pic>
      <p:pic>
        <p:nvPicPr>
          <p:cNvPr id="3" name="Picture 2" descr="20110312Fuku1No1.jpg"/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7000"/>
                    </a14:imgEffect>
                    <a14:imgEffect>
                      <a14:colorTemperature colorTemp="9652"/>
                    </a14:imgEffect>
                    <a14:imgEffect>
                      <a14:saturation sat="4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9" y="4164286"/>
            <a:ext cx="4762257" cy="269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37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77609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Conceptualizing JDA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94969" y="5145282"/>
            <a:ext cx="2451165" cy="9018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metaLAB</a:t>
            </a:r>
            <a:r>
              <a:rPr lang="en-US" dirty="0" smtClean="0"/>
              <a:t>{at}</a:t>
            </a:r>
            <a:r>
              <a:rPr lang="en-US" dirty="0" err="1" smtClean="0"/>
              <a:t>harvard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09473" y="2352821"/>
            <a:ext cx="2451165" cy="9018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Zeega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33534" y="2352821"/>
            <a:ext cx="2438565" cy="9018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Center for Geographic Analysis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6293113"/>
            <a:ext cx="7770813" cy="299898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pic>
        <p:nvPicPr>
          <p:cNvPr id="10" name="Picture 9" descr="JDA logo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40000" pencilSize="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858" y="3254644"/>
            <a:ext cx="1623782" cy="16041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54858" y="3578565"/>
            <a:ext cx="1623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Reischauer Institute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images.png"/>
          <p:cNvPicPr>
            <a:picLocks noChangeAspect="1"/>
          </p:cNvPicPr>
          <p:nvPr/>
        </p:nvPicPr>
        <p:blipFill>
          <a:blip r:embed="rId5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08" y="3578565"/>
            <a:ext cx="1142581" cy="1142581"/>
          </a:xfrm>
          <a:prstGeom prst="rect">
            <a:avLst/>
          </a:prstGeom>
        </p:spPr>
      </p:pic>
      <p:pic>
        <p:nvPicPr>
          <p:cNvPr id="13" name="Picture 12" descr="youtube.png"/>
          <p:cNvPicPr>
            <a:picLocks noChangeAspect="1"/>
          </p:cNvPicPr>
          <p:nvPr/>
        </p:nvPicPr>
        <p:blipFill>
          <a:blip r:embed="rId6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6" y="3575966"/>
            <a:ext cx="1237333" cy="1237333"/>
          </a:xfrm>
          <a:prstGeom prst="rect">
            <a:avLst/>
          </a:prstGeom>
        </p:spPr>
      </p:pic>
      <p:pic>
        <p:nvPicPr>
          <p:cNvPr id="15" name="Picture 14" descr="document.png"/>
          <p:cNvPicPr>
            <a:picLocks noChangeAspect="1"/>
          </p:cNvPicPr>
          <p:nvPr/>
        </p:nvPicPr>
        <p:blipFill>
          <a:blip r:embed="rId7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97" y="5314882"/>
            <a:ext cx="1129942" cy="1129942"/>
          </a:xfrm>
          <a:prstGeom prst="rect">
            <a:avLst/>
          </a:prstGeom>
        </p:spPr>
      </p:pic>
      <p:pic>
        <p:nvPicPr>
          <p:cNvPr id="16" name="Picture 15" descr="photo.png"/>
          <p:cNvPicPr>
            <a:picLocks noChangeAspect="1"/>
          </p:cNvPicPr>
          <p:nvPr/>
        </p:nvPicPr>
        <p:blipFill>
          <a:blip r:embed="rId8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09" y="5314882"/>
            <a:ext cx="1213385" cy="1213385"/>
          </a:xfrm>
          <a:prstGeom prst="rect">
            <a:avLst/>
          </a:prstGeom>
        </p:spPr>
      </p:pic>
      <p:pic>
        <p:nvPicPr>
          <p:cNvPr id="17" name="Picture 16" descr="audio.jpg"/>
          <p:cNvPicPr>
            <a:picLocks noChangeAspect="1"/>
          </p:cNvPicPr>
          <p:nvPr/>
        </p:nvPicPr>
        <p:blipFill>
          <a:blip r:embed="rId9">
            <a:alphaModFix amt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7" y="897117"/>
            <a:ext cx="1237332" cy="1237332"/>
          </a:xfrm>
          <a:prstGeom prst="rect">
            <a:avLst/>
          </a:prstGeom>
        </p:spPr>
      </p:pic>
      <p:pic>
        <p:nvPicPr>
          <p:cNvPr id="18" name="Picture 17" descr="map.png"/>
          <p:cNvPicPr>
            <a:picLocks noChangeAspect="1"/>
          </p:cNvPicPr>
          <p:nvPr/>
        </p:nvPicPr>
        <p:blipFill>
          <a:blip r:embed="rId11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394" y="866511"/>
            <a:ext cx="1306606" cy="1306606"/>
          </a:xfrm>
          <a:prstGeom prst="rect">
            <a:avLst/>
          </a:prstGeom>
        </p:spPr>
      </p:pic>
      <p:pic>
        <p:nvPicPr>
          <p:cNvPr id="19" name="Picture 18" descr="language.png"/>
          <p:cNvPicPr>
            <a:picLocks noChangeAspect="1"/>
          </p:cNvPicPr>
          <p:nvPr/>
        </p:nvPicPr>
        <p:blipFill>
          <a:blip r:embed="rId1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858" y="2047792"/>
            <a:ext cx="1623782" cy="1068680"/>
          </a:xfrm>
          <a:prstGeom prst="rect">
            <a:avLst/>
          </a:prstGeom>
        </p:spPr>
      </p:pic>
      <p:pic>
        <p:nvPicPr>
          <p:cNvPr id="20" name="Picture 19" descr="news.png"/>
          <p:cNvPicPr>
            <a:picLocks noChangeAspect="1"/>
          </p:cNvPicPr>
          <p:nvPr/>
        </p:nvPicPr>
        <p:blipFill>
          <a:blip r:embed="rId1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00" y="3552704"/>
            <a:ext cx="1133325" cy="1133325"/>
          </a:xfrm>
          <a:prstGeom prst="rect">
            <a:avLst/>
          </a:prstGeom>
        </p:spPr>
      </p:pic>
      <p:pic>
        <p:nvPicPr>
          <p:cNvPr id="21" name="Picture 20" descr="soundcloud.png"/>
          <p:cNvPicPr>
            <a:picLocks noChangeAspect="1"/>
          </p:cNvPicPr>
          <p:nvPr/>
        </p:nvPicPr>
        <p:blipFill>
          <a:blip r:embed="rId1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953" y="3758059"/>
            <a:ext cx="1055240" cy="1055240"/>
          </a:xfrm>
          <a:prstGeom prst="rect">
            <a:avLst/>
          </a:prstGeom>
        </p:spPr>
      </p:pic>
      <p:pic>
        <p:nvPicPr>
          <p:cNvPr id="22" name="Picture 21" descr="open source.png"/>
          <p:cNvPicPr>
            <a:picLocks noChangeAspect="1"/>
          </p:cNvPicPr>
          <p:nvPr/>
        </p:nvPicPr>
        <p:blipFill>
          <a:blip r:embed="rId15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023" y="786738"/>
            <a:ext cx="1103422" cy="1261054"/>
          </a:xfrm>
          <a:prstGeom prst="rect">
            <a:avLst/>
          </a:prstGeom>
        </p:spPr>
      </p:pic>
      <p:pic>
        <p:nvPicPr>
          <p:cNvPr id="23" name="Picture 22" descr="ruby.jpg"/>
          <p:cNvPicPr>
            <a:picLocks noChangeAspect="1"/>
          </p:cNvPicPr>
          <p:nvPr/>
        </p:nvPicPr>
        <p:blipFill>
          <a:blip r:embed="rId16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1" y="2352821"/>
            <a:ext cx="693981" cy="90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59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41"/>
            <a:ext cx="9009528" cy="721083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latin typeface="Times New Roman"/>
                <a:cs typeface="Times New Roman"/>
              </a:rPr>
              <a:t>Project Ideas, Missions &amp; Keywords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55" y="806824"/>
            <a:ext cx="8674373" cy="58262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1200" b="1" dirty="0" smtClean="0">
              <a:effectLst/>
            </a:endParaRPr>
          </a:p>
          <a:p>
            <a:r>
              <a:rPr lang="en-US" sz="2400" b="1" dirty="0" smtClean="0">
                <a:effectLst/>
                <a:latin typeface="Times New Roman"/>
                <a:cs typeface="Times New Roman"/>
              </a:rPr>
              <a:t>1. </a:t>
            </a:r>
            <a:r>
              <a:rPr lang="en-US" altLang="ja-JP" sz="2400" dirty="0" smtClean="0">
                <a:effectLst/>
                <a:latin typeface="Times New Roman"/>
                <a:cs typeface="Times New Roman"/>
              </a:rPr>
              <a:t>As a digital archive,</a:t>
            </a:r>
          </a:p>
          <a:p>
            <a:pPr lvl="1"/>
            <a:r>
              <a:rPr lang="en-US" altLang="ja-JP" dirty="0" smtClean="0">
                <a:effectLst/>
                <a:latin typeface="Times New Roman"/>
                <a:cs typeface="Times New Roman"/>
              </a:rPr>
              <a:t> JDA’s goal is to index,</a:t>
            </a:r>
            <a:r>
              <a:rPr lang="en-US" altLang="ja-JP" dirty="0" smtClean="0">
                <a:solidFill>
                  <a:srgbClr val="B50B1B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/>
                <a:latin typeface="Times New Roman"/>
                <a:cs typeface="Times New Roman"/>
              </a:rPr>
              <a:t>preserve </a:t>
            </a:r>
            <a:r>
              <a:rPr lang="en-US" altLang="ja-JP" dirty="0" smtClean="0">
                <a:effectLst/>
                <a:latin typeface="Times New Roman"/>
                <a:cs typeface="Times New Roman"/>
              </a:rPr>
              <a:t>and make widely accessible the digital records of the events of March 2011 and their aftermath. </a:t>
            </a:r>
          </a:p>
          <a:p>
            <a:pPr lvl="2"/>
            <a:r>
              <a:rPr lang="en-US" altLang="ja-JP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/>
                <a:cs typeface="Times New Roman"/>
              </a:rPr>
              <a:t>Preserve and Discover</a:t>
            </a:r>
          </a:p>
          <a:p>
            <a:r>
              <a:rPr lang="en-US" sz="2400" b="1" dirty="0" smtClean="0">
                <a:effectLst/>
                <a:latin typeface="Times New Roman"/>
                <a:cs typeface="Times New Roman"/>
              </a:rPr>
              <a:t>2. </a:t>
            </a:r>
            <a:r>
              <a:rPr lang="en-US" sz="2400" dirty="0" smtClean="0">
                <a:effectLst/>
                <a:latin typeface="Times New Roman"/>
                <a:cs typeface="Times New Roman"/>
              </a:rPr>
              <a:t>As an infrastructure of education and knowledge,</a:t>
            </a:r>
          </a:p>
          <a:p>
            <a:pPr lvl="1"/>
            <a:r>
              <a:rPr lang="en-US" dirty="0" smtClean="0">
                <a:effectLst/>
                <a:latin typeface="Times New Roman"/>
                <a:cs typeface="Times New Roman"/>
              </a:rPr>
              <a:t> JDA’s goal is to provide a public space of information sharing, collaboration and conversation for citizens, researchers, students and policy makers.</a:t>
            </a:r>
            <a:r>
              <a:rPr lang="ja-JP" altLang="en-US" dirty="0" smtClean="0">
                <a:effectLst/>
                <a:latin typeface="Times New Roman"/>
                <a:cs typeface="Times New Roman"/>
              </a:rPr>
              <a:t>　</a:t>
            </a:r>
            <a:endParaRPr lang="en-US" altLang="ja-JP" dirty="0" smtClean="0">
              <a:effectLst/>
              <a:latin typeface="Times New Roman"/>
              <a:cs typeface="Times New Roman"/>
            </a:endParaRPr>
          </a:p>
          <a:p>
            <a:pPr lvl="2"/>
            <a:r>
              <a:rPr lang="en-US" altLang="ja-JP" sz="2000" b="1" dirty="0" smtClean="0">
                <a:solidFill>
                  <a:srgbClr val="CAA0E2"/>
                </a:solidFill>
                <a:effectLst/>
                <a:latin typeface="Times New Roman"/>
                <a:cs typeface="Times New Roman"/>
              </a:rPr>
              <a:t>Link</a:t>
            </a:r>
          </a:p>
          <a:p>
            <a:r>
              <a:rPr lang="en-US" sz="2400" b="1" dirty="0" smtClean="0">
                <a:effectLst/>
                <a:latin typeface="Times New Roman"/>
                <a:cs typeface="Times New Roman"/>
              </a:rPr>
              <a:t>3. </a:t>
            </a:r>
            <a:r>
              <a:rPr lang="en-US" sz="2400" dirty="0" smtClean="0">
                <a:effectLst/>
                <a:latin typeface="Times New Roman"/>
                <a:cs typeface="Times New Roman"/>
              </a:rPr>
              <a:t>As a tool and mechanism for constructing a public place for remembrance and commemoration of 3.11 in society,</a:t>
            </a:r>
          </a:p>
          <a:p>
            <a:pPr lvl="1"/>
            <a:r>
              <a:rPr lang="en-US" dirty="0" smtClean="0">
                <a:effectLst/>
                <a:latin typeface="Times New Roman"/>
                <a:cs typeface="Times New Roman"/>
              </a:rPr>
              <a:t>JDA’s goal is to serve as a site of shared memory for those most affected by these events and most concerned about their consequences. </a:t>
            </a:r>
          </a:p>
          <a:p>
            <a:pPr lvl="2"/>
            <a:r>
              <a:rPr lang="en-US" sz="2000" b="1" dirty="0" smtClean="0">
                <a:solidFill>
                  <a:srgbClr val="CAA0E2"/>
                </a:solidFill>
                <a:effectLst/>
                <a:latin typeface="Times New Roman"/>
                <a:cs typeface="Times New Roman"/>
              </a:rPr>
              <a:t>Participate and Create</a:t>
            </a:r>
            <a:endParaRPr lang="en-US" sz="2000" b="1" dirty="0">
              <a:solidFill>
                <a:srgbClr val="CAA0E2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3424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962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図 14" descr="スクリーンショット 2013-03-26 2.56.0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98" y="1234552"/>
            <a:ext cx="7804074" cy="489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1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" y="-5332"/>
            <a:ext cx="8933227" cy="792162"/>
          </a:xfrm>
        </p:spPr>
        <p:txBody>
          <a:bodyPr>
            <a:noAutofit/>
          </a:bodyPr>
          <a:lstStyle/>
          <a:p>
            <a:pPr algn="l"/>
            <a:r>
              <a:rPr lang="en-US" altLang="ja-JP" sz="2800" dirty="0" smtClean="0">
                <a:latin typeface="Times New Roman"/>
                <a:ea typeface="HGP明朝E"/>
                <a:cs typeface="Times New Roman"/>
              </a:rPr>
              <a:t>The Current Trend of Disaster Archives </a:t>
            </a:r>
            <a:r>
              <a:rPr lang="en-US" altLang="ja-JP" sz="1400" dirty="0" smtClean="0">
                <a:latin typeface="Times New Roman"/>
                <a:ea typeface="HGP明朝E"/>
                <a:cs typeface="Times New Roman"/>
              </a:rPr>
              <a:t>(taken from Dr. Shibayama [2015])</a:t>
            </a:r>
            <a:endParaRPr lang="ja-JP" altLang="en-US" sz="1400" dirty="0">
              <a:latin typeface="Times New Roman"/>
              <a:ea typeface="HGP明朝E"/>
              <a:cs typeface="Times New Roman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0" y="786830"/>
            <a:ext cx="9160077" cy="9920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 descr="東北地図.png"/>
          <p:cNvPicPr>
            <a:picLocks noChangeAspect="1"/>
          </p:cNvPicPr>
          <p:nvPr/>
        </p:nvPicPr>
        <p:blipFill>
          <a:blip r:embed="rId2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267" y="-99932"/>
            <a:ext cx="4846211" cy="6858000"/>
          </a:xfrm>
          <a:prstGeom prst="rect">
            <a:avLst/>
          </a:prstGeom>
        </p:spPr>
      </p:pic>
      <p:sp>
        <p:nvSpPr>
          <p:cNvPr id="3" name="右矢印 2"/>
          <p:cNvSpPr/>
          <p:nvPr/>
        </p:nvSpPr>
        <p:spPr>
          <a:xfrm>
            <a:off x="323528" y="5885394"/>
            <a:ext cx="8377371" cy="379091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/>
        </p:nvCxnSpPr>
        <p:spPr>
          <a:xfrm>
            <a:off x="635033" y="1080410"/>
            <a:ext cx="0" cy="54683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2275496" y="1080410"/>
            <a:ext cx="0" cy="54683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3963348" y="1080410"/>
            <a:ext cx="0" cy="54683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5536713" y="1080410"/>
            <a:ext cx="0" cy="54683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7138513" y="1080410"/>
            <a:ext cx="0" cy="54683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824595" y="1080410"/>
            <a:ext cx="1781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-</a:t>
            </a:r>
            <a:r>
              <a:rPr lang="en-US" altLang="ja-JP" dirty="0" err="1" smtClean="0">
                <a:solidFill>
                  <a:schemeClr val="accent1"/>
                </a:solidFill>
              </a:rPr>
              <a:t>Yahoo</a:t>
            </a:r>
            <a:r>
              <a:rPr lang="en-US" altLang="ja-JP" dirty="0" err="1">
                <a:solidFill>
                  <a:schemeClr val="accent1"/>
                </a:solidFill>
              </a:rPr>
              <a:t>!</a:t>
            </a:r>
            <a:r>
              <a:rPr lang="en-US" altLang="ja-JP" dirty="0" err="1" smtClean="0">
                <a:solidFill>
                  <a:schemeClr val="accent1"/>
                </a:solidFill>
              </a:rPr>
              <a:t>Japan</a:t>
            </a:r>
            <a:endParaRPr lang="en-US" altLang="ja-JP" dirty="0" smtClean="0">
              <a:solidFill>
                <a:schemeClr val="accent1"/>
              </a:solidFill>
            </a:endParaRPr>
          </a:p>
          <a:p>
            <a:r>
              <a:rPr lang="en-US" altLang="ja-JP" dirty="0" smtClean="0"/>
              <a:t>-Google</a:t>
            </a:r>
            <a:endParaRPr lang="en-US" altLang="ja-JP" dirty="0"/>
          </a:p>
        </p:txBody>
      </p:sp>
      <p:sp>
        <p:nvSpPr>
          <p:cNvPr id="14" name="円/楕円 13"/>
          <p:cNvSpPr/>
          <p:nvPr/>
        </p:nvSpPr>
        <p:spPr>
          <a:xfrm>
            <a:off x="492861" y="1333582"/>
            <a:ext cx="331734" cy="331734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-1" y="6111737"/>
            <a:ext cx="14601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dirty="0" smtClean="0"/>
              <a:t>Immediately After 3.11</a:t>
            </a:r>
            <a:endParaRPr lang="en-US" altLang="ja-JP" dirty="0"/>
          </a:p>
        </p:txBody>
      </p:sp>
      <p:sp>
        <p:nvSpPr>
          <p:cNvPr id="18" name="正方形/長方形 17"/>
          <p:cNvSpPr/>
          <p:nvPr/>
        </p:nvSpPr>
        <p:spPr>
          <a:xfrm>
            <a:off x="1707211" y="6364138"/>
            <a:ext cx="1152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1st year</a:t>
            </a:r>
            <a:endParaRPr lang="en-US" altLang="ja-JP" dirty="0"/>
          </a:p>
        </p:txBody>
      </p:sp>
      <p:sp>
        <p:nvSpPr>
          <p:cNvPr id="19" name="正方形/長方形 18"/>
          <p:cNvSpPr/>
          <p:nvPr/>
        </p:nvSpPr>
        <p:spPr>
          <a:xfrm>
            <a:off x="3400151" y="6364138"/>
            <a:ext cx="988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2</a:t>
            </a:r>
            <a:r>
              <a:rPr lang="en-US" altLang="ja-JP" baseline="30000" dirty="0" smtClean="0"/>
              <a:t>nd</a:t>
            </a:r>
            <a:r>
              <a:rPr lang="en-US" altLang="ja-JP" dirty="0" smtClean="0"/>
              <a:t> year</a:t>
            </a:r>
            <a:endParaRPr lang="en-US" altLang="ja-JP" dirty="0"/>
          </a:p>
        </p:txBody>
      </p:sp>
      <p:sp>
        <p:nvSpPr>
          <p:cNvPr id="20" name="正方形/長方形 19"/>
          <p:cNvSpPr/>
          <p:nvPr/>
        </p:nvSpPr>
        <p:spPr>
          <a:xfrm>
            <a:off x="5111267" y="6388736"/>
            <a:ext cx="1034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3</a:t>
            </a:r>
            <a:r>
              <a:rPr lang="en-US" altLang="ja-JP" baseline="30000" dirty="0" smtClean="0"/>
              <a:t>rd</a:t>
            </a:r>
            <a:r>
              <a:rPr lang="en-US" altLang="ja-JP" dirty="0" smtClean="0"/>
              <a:t> year</a:t>
            </a:r>
            <a:endParaRPr lang="en-US" altLang="ja-JP" dirty="0"/>
          </a:p>
        </p:txBody>
      </p:sp>
      <p:sp>
        <p:nvSpPr>
          <p:cNvPr id="21" name="正方形/長方形 20"/>
          <p:cNvSpPr/>
          <p:nvPr/>
        </p:nvSpPr>
        <p:spPr>
          <a:xfrm>
            <a:off x="6713067" y="6364138"/>
            <a:ext cx="1112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4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 year</a:t>
            </a:r>
            <a:endParaRPr lang="en-US" altLang="ja-JP" dirty="0"/>
          </a:p>
        </p:txBody>
      </p:sp>
      <p:sp>
        <p:nvSpPr>
          <p:cNvPr id="22" name="円/楕円 21"/>
          <p:cNvSpPr/>
          <p:nvPr/>
        </p:nvSpPr>
        <p:spPr>
          <a:xfrm>
            <a:off x="3797481" y="2690421"/>
            <a:ext cx="331734" cy="331734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4217770" y="2075830"/>
            <a:ext cx="43728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1D86CD"/>
                </a:solidFill>
              </a:rPr>
              <a:t>-National Diet Library (NDL)</a:t>
            </a:r>
          </a:p>
          <a:p>
            <a:r>
              <a:rPr lang="en-US" altLang="ja-JP" dirty="0" smtClean="0"/>
              <a:t>-Aomori Digital Archive System </a:t>
            </a:r>
          </a:p>
          <a:p>
            <a:r>
              <a:rPr lang="en-US" altLang="ja-JP" dirty="0" smtClean="0"/>
              <a:t>-Iwate (</a:t>
            </a:r>
            <a:r>
              <a:rPr lang="en-US" altLang="ja-JP" dirty="0" err="1" smtClean="0"/>
              <a:t>Rikuzentakata</a:t>
            </a:r>
            <a:r>
              <a:rPr lang="en-US" altLang="ja-JP" dirty="0" smtClean="0"/>
              <a:t> Disaster Archive NAVI</a:t>
            </a:r>
            <a:endParaRPr lang="en-US" altLang="ja-JP" dirty="0"/>
          </a:p>
          <a:p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-</a:t>
            </a:r>
            <a:r>
              <a:rPr lang="en-US" altLang="ja-JP" dirty="0" smtClean="0">
                <a:solidFill>
                  <a:srgbClr val="1D86CD"/>
                </a:solidFill>
              </a:rPr>
              <a:t>Miyagi</a:t>
            </a:r>
            <a:r>
              <a:rPr lang="ja-JP" altLang="en-US" dirty="0" smtClean="0">
                <a:solidFill>
                  <a:srgbClr val="1D86CD"/>
                </a:solidFill>
              </a:rPr>
              <a:t>（</a:t>
            </a:r>
            <a:r>
              <a:rPr lang="en-US" altLang="ja-JP" dirty="0" err="1" smtClean="0">
                <a:solidFill>
                  <a:srgbClr val="1D86CD"/>
                </a:solidFill>
              </a:rPr>
              <a:t>Kahoku</a:t>
            </a:r>
            <a:r>
              <a:rPr lang="en-US" altLang="ja-JP" dirty="0" smtClean="0">
                <a:solidFill>
                  <a:srgbClr val="1D86CD"/>
                </a:solidFill>
              </a:rPr>
              <a:t> </a:t>
            </a:r>
            <a:r>
              <a:rPr lang="en-US" altLang="ja-JP" dirty="0" err="1" smtClean="0">
                <a:solidFill>
                  <a:srgbClr val="1D86CD"/>
                </a:solidFill>
              </a:rPr>
              <a:t>Shimpo</a:t>
            </a:r>
            <a:r>
              <a:rPr lang="ja-JP" altLang="en-US" dirty="0" smtClean="0">
                <a:solidFill>
                  <a:srgbClr val="1D86CD"/>
                </a:solidFill>
              </a:rPr>
              <a:t>）</a:t>
            </a:r>
            <a:endParaRPr lang="en-US" altLang="ja-JP" dirty="0" smtClean="0">
              <a:solidFill>
                <a:srgbClr val="1D86CD"/>
              </a:solidFill>
            </a:endParaRPr>
          </a:p>
          <a:p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-</a:t>
            </a:r>
            <a:r>
              <a:rPr lang="en-US" altLang="ja-JP" dirty="0" smtClean="0">
                <a:solidFill>
                  <a:srgbClr val="1D86CD"/>
                </a:solidFill>
              </a:rPr>
              <a:t>Fukushima</a:t>
            </a:r>
            <a:r>
              <a:rPr lang="ja-JP" altLang="en-US" dirty="0" smtClean="0">
                <a:solidFill>
                  <a:srgbClr val="1D86CD"/>
                </a:solidFill>
              </a:rPr>
              <a:t>（</a:t>
            </a:r>
            <a:r>
              <a:rPr lang="en-US" altLang="ja-JP" dirty="0" smtClean="0">
                <a:solidFill>
                  <a:srgbClr val="1D86CD"/>
                </a:solidFill>
              </a:rPr>
              <a:t>Fukushima Disaster Archives</a:t>
            </a:r>
            <a:r>
              <a:rPr lang="ja-JP" altLang="en-US" dirty="0" smtClean="0">
                <a:solidFill>
                  <a:srgbClr val="1D86CD"/>
                </a:solidFill>
              </a:rPr>
              <a:t>）</a:t>
            </a:r>
            <a:endParaRPr lang="en-US" altLang="ja-JP" dirty="0">
              <a:solidFill>
                <a:srgbClr val="1D86CD"/>
              </a:solidFill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5389625" y="4747521"/>
            <a:ext cx="331734" cy="331734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5760454" y="4694374"/>
            <a:ext cx="2278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err="1" smtClean="0"/>
              <a:t>Tagajyo</a:t>
            </a:r>
            <a:r>
              <a:rPr lang="en-US" altLang="ja-JP" dirty="0" smtClean="0"/>
              <a:t> city</a:t>
            </a:r>
            <a:endParaRPr lang="en-US" altLang="ja-JP" dirty="0"/>
          </a:p>
        </p:txBody>
      </p:sp>
      <p:sp>
        <p:nvSpPr>
          <p:cNvPr id="26" name="円/楕円 25"/>
          <p:cNvSpPr/>
          <p:nvPr/>
        </p:nvSpPr>
        <p:spPr>
          <a:xfrm>
            <a:off x="7138513" y="5249990"/>
            <a:ext cx="331734" cy="331734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1291274" y="2120358"/>
            <a:ext cx="331734" cy="331734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4648771" y="4254349"/>
            <a:ext cx="331734" cy="331734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4980504" y="3994819"/>
            <a:ext cx="3058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Red Cross Nuclear Disaster Resource Center</a:t>
            </a:r>
            <a:endParaRPr lang="ja-JP" altLang="en-US" dirty="0"/>
          </a:p>
        </p:txBody>
      </p:sp>
      <p:sp>
        <p:nvSpPr>
          <p:cNvPr id="32" name="円/楕円 31"/>
          <p:cNvSpPr/>
          <p:nvPr/>
        </p:nvSpPr>
        <p:spPr>
          <a:xfrm>
            <a:off x="3068417" y="1333582"/>
            <a:ext cx="331734" cy="331734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3410061" y="1053837"/>
            <a:ext cx="55231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Ministry of Internal Affairs and Communication </a:t>
            </a:r>
            <a:r>
              <a:rPr lang="en-US" altLang="ja-JP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</a:t>
            </a:r>
            <a:r>
              <a:rPr lang="en-US" altLang="ja-JP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MIC) “The Great East Japan Earthquake and Tsunami Archive” Basic Construction Project</a:t>
            </a:r>
            <a:endParaRPr lang="ja-JP" alt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3" name="円/楕円 32"/>
          <p:cNvSpPr/>
          <p:nvPr/>
        </p:nvSpPr>
        <p:spPr>
          <a:xfrm>
            <a:off x="2109629" y="3498423"/>
            <a:ext cx="331734" cy="331734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34" name="正方形/長方形 33"/>
          <p:cNvSpPr/>
          <p:nvPr/>
        </p:nvSpPr>
        <p:spPr>
          <a:xfrm>
            <a:off x="2441363" y="3498423"/>
            <a:ext cx="1687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1D86CD"/>
                </a:solidFill>
              </a:rPr>
              <a:t>NHK Disaster Archive</a:t>
            </a:r>
            <a:endParaRPr lang="ja-JP" altLang="en-US" dirty="0">
              <a:solidFill>
                <a:srgbClr val="1D86CD"/>
              </a:solidFill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574547" y="1744096"/>
            <a:ext cx="2662165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-National Research Institute of Earth Science &amp; Disaster Prevention</a:t>
            </a:r>
          </a:p>
          <a:p>
            <a:r>
              <a:rPr lang="en-US" altLang="ja-JP" dirty="0" smtClean="0"/>
              <a:t>-</a:t>
            </a:r>
            <a:r>
              <a:rPr lang="en-US" altLang="ja-JP" dirty="0" smtClean="0">
                <a:solidFill>
                  <a:srgbClr val="1D86CD"/>
                </a:solidFill>
              </a:rPr>
              <a:t>Tohoku University </a:t>
            </a:r>
          </a:p>
          <a:p>
            <a:r>
              <a:rPr lang="en-US" altLang="ja-JP" dirty="0" smtClean="0"/>
              <a:t>-</a:t>
            </a:r>
            <a:r>
              <a:rPr lang="en-US" altLang="ja-JP" dirty="0" smtClean="0">
                <a:solidFill>
                  <a:srgbClr val="1D86CD"/>
                </a:solidFill>
              </a:rPr>
              <a:t>Sendai </a:t>
            </a:r>
            <a:r>
              <a:rPr lang="en-US" altLang="ja-JP" dirty="0" err="1" smtClean="0">
                <a:solidFill>
                  <a:srgbClr val="1D86CD"/>
                </a:solidFill>
              </a:rPr>
              <a:t>Mediatheque</a:t>
            </a:r>
            <a:endParaRPr lang="en-US" altLang="ja-JP" dirty="0" smtClean="0">
              <a:solidFill>
                <a:srgbClr val="1D86CD"/>
              </a:solidFill>
            </a:endParaRPr>
          </a:p>
          <a:p>
            <a:r>
              <a:rPr lang="en-US" altLang="ja-JP" dirty="0" smtClean="0"/>
              <a:t>-</a:t>
            </a:r>
            <a:r>
              <a:rPr lang="en-US" altLang="ja-JP" dirty="0" smtClean="0">
                <a:solidFill>
                  <a:srgbClr val="1D86CD"/>
                </a:solidFill>
              </a:rPr>
              <a:t>3.11All Archives</a:t>
            </a:r>
            <a:endParaRPr lang="en-US" altLang="ja-JP" dirty="0">
              <a:solidFill>
                <a:srgbClr val="1D86CD"/>
              </a:solidFill>
            </a:endParaRPr>
          </a:p>
        </p:txBody>
      </p:sp>
      <p:sp>
        <p:nvSpPr>
          <p:cNvPr id="35" name="円/楕円 34"/>
          <p:cNvSpPr/>
          <p:nvPr/>
        </p:nvSpPr>
        <p:spPr>
          <a:xfrm>
            <a:off x="2283237" y="5079255"/>
            <a:ext cx="331734" cy="331734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36" name="正方形/長方形 35"/>
          <p:cNvSpPr/>
          <p:nvPr/>
        </p:nvSpPr>
        <p:spPr>
          <a:xfrm>
            <a:off x="2604742" y="5079255"/>
            <a:ext cx="1834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chemeClr val="accent1"/>
                </a:solidFill>
              </a:rPr>
              <a:t>JDA</a:t>
            </a:r>
            <a:endParaRPr lang="ja-JP" alt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5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22" grpId="0" animBg="1"/>
      <p:bldP spid="23" grpId="0"/>
      <p:bldP spid="24" grpId="0" animBg="1"/>
      <p:bldP spid="25" grpId="0"/>
      <p:bldP spid="26" grpId="0" animBg="1"/>
      <p:bldP spid="28" grpId="0" animBg="1"/>
      <p:bldP spid="30" grpId="0" animBg="1"/>
      <p:bldP spid="4" grpId="0"/>
      <p:bldP spid="32" grpId="0" animBg="1"/>
      <p:bldP spid="7" grpId="0"/>
      <p:bldP spid="33" grpId="0" animBg="1"/>
      <p:bldP spid="34" grpId="0"/>
      <p:bldP spid="37" grpId="0"/>
      <p:bldP spid="35" grpId="0" animBg="1"/>
      <p:bldP spid="3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8981</TotalTime>
  <Words>1578</Words>
  <Application>Microsoft Macintosh PowerPoint</Application>
  <PresentationFormat>On-screen Show (4:3)</PresentationFormat>
  <Paragraphs>252</Paragraphs>
  <Slides>44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Story</vt:lpstr>
      <vt:lpstr>Digital Archiving  in Real Time:  Growing the JDA</vt:lpstr>
      <vt:lpstr>jdarchive.org</vt:lpstr>
      <vt:lpstr>About JDA</vt:lpstr>
      <vt:lpstr>March 11th, 2011,  The Great East Earthquake, Tsunami and…</vt:lpstr>
      <vt:lpstr> Nuclear Accident at Fukushima Daiichi Nuclear Power Station</vt:lpstr>
      <vt:lpstr>Conceptualizing JDA </vt:lpstr>
      <vt:lpstr>Project Ideas, Missions &amp; Keywords</vt:lpstr>
      <vt:lpstr>PowerPoint Presentation</vt:lpstr>
      <vt:lpstr>The Current Trend of Disaster Archives (taken from Dr. Shibayama [2015])</vt:lpstr>
      <vt:lpstr>PowerPoint Presentation</vt:lpstr>
      <vt:lpstr>Federation of (digital)Archives</vt:lpstr>
      <vt:lpstr>PowerPoint Presentation</vt:lpstr>
      <vt:lpstr>OAI-PMH： Open Archives Initiative  Protocol for Metadata Harvesting </vt:lpstr>
      <vt:lpstr>The Language Archives Speak to Each Other</vt:lpstr>
      <vt:lpstr>PowerPoint Presentation</vt:lpstr>
      <vt:lpstr>User contribution-Testimonial</vt:lpstr>
      <vt:lpstr>PowerPoint Presentation</vt:lpstr>
      <vt:lpstr>PowerPoint Presentation</vt:lpstr>
      <vt:lpstr>Digital life of a Website</vt:lpstr>
      <vt:lpstr>PowerPoint Presentation</vt:lpstr>
      <vt:lpstr>PowerPoint Presentation</vt:lpstr>
      <vt:lpstr>PowerPoint Presentation</vt:lpstr>
      <vt:lpstr>Wayback Archive 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JDA Organizational Chart</vt:lpstr>
      <vt:lpstr>Maintaining the JDA</vt:lpstr>
      <vt:lpstr>PowerPoint Presentation</vt:lpstr>
      <vt:lpstr>JDA Collections</vt:lpstr>
      <vt:lpstr>User-made collection</vt:lpstr>
      <vt:lpstr>PowerPoint Presentation</vt:lpstr>
      <vt:lpstr>PowerPoint Presentation</vt:lpstr>
      <vt:lpstr>Archiving [?] real-time</vt:lpstr>
      <vt:lpstr>Too little or Too much data? </vt:lpstr>
      <vt:lpstr>PowerPoint Presentation</vt:lpstr>
      <vt:lpstr>Raw data vs. Cooked data (powered by CGA)</vt:lpstr>
      <vt:lpstr>PowerPoint Presentation</vt:lpstr>
      <vt:lpstr>PowerPoint Presentation</vt:lpstr>
      <vt:lpstr>Who uses it for what purpose?</vt:lpstr>
      <vt:lpstr>PowerPoint Presentation</vt:lpstr>
      <vt:lpstr>NCC’s Guides to the JDA http://guides.nccjapan.org/jdarchive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ryo</dc:creator>
  <cp:lastModifiedBy>ryo</cp:lastModifiedBy>
  <cp:revision>37</cp:revision>
  <dcterms:created xsi:type="dcterms:W3CDTF">2015-10-31T03:30:50Z</dcterms:created>
  <dcterms:modified xsi:type="dcterms:W3CDTF">2015-11-10T18:30:16Z</dcterms:modified>
</cp:coreProperties>
</file>