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34"/>
  </p:notesMasterIdLst>
  <p:handoutMasterIdLst>
    <p:handoutMasterId r:id="rId35"/>
  </p:handoutMasterIdLst>
  <p:sldIdLst>
    <p:sldId id="319" r:id="rId2"/>
    <p:sldId id="380" r:id="rId3"/>
    <p:sldId id="372" r:id="rId4"/>
    <p:sldId id="370" r:id="rId5"/>
    <p:sldId id="344" r:id="rId6"/>
    <p:sldId id="341" r:id="rId7"/>
    <p:sldId id="347" r:id="rId8"/>
    <p:sldId id="349" r:id="rId9"/>
    <p:sldId id="350" r:id="rId10"/>
    <p:sldId id="348" r:id="rId11"/>
    <p:sldId id="352" r:id="rId12"/>
    <p:sldId id="351" r:id="rId13"/>
    <p:sldId id="353" r:id="rId14"/>
    <p:sldId id="371" r:id="rId15"/>
    <p:sldId id="357" r:id="rId16"/>
    <p:sldId id="373" r:id="rId17"/>
    <p:sldId id="358" r:id="rId18"/>
    <p:sldId id="378" r:id="rId19"/>
    <p:sldId id="379" r:id="rId20"/>
    <p:sldId id="356" r:id="rId21"/>
    <p:sldId id="345" r:id="rId22"/>
    <p:sldId id="354" r:id="rId23"/>
    <p:sldId id="369" r:id="rId24"/>
    <p:sldId id="375" r:id="rId25"/>
    <p:sldId id="361" r:id="rId26"/>
    <p:sldId id="360" r:id="rId27"/>
    <p:sldId id="376" r:id="rId28"/>
    <p:sldId id="362" r:id="rId29"/>
    <p:sldId id="377" r:id="rId30"/>
    <p:sldId id="367" r:id="rId31"/>
    <p:sldId id="366" r:id="rId32"/>
    <p:sldId id="368" r:id="rId33"/>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8024" autoAdjust="0"/>
  </p:normalViewPr>
  <p:slideViewPr>
    <p:cSldViewPr>
      <p:cViewPr varScale="1">
        <p:scale>
          <a:sx n="114" d="100"/>
          <a:sy n="114" d="100"/>
        </p:scale>
        <p:origin x="-155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693"/>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11/10/2015</a:t>
            </a:fld>
            <a:endParaRPr lang="en-US"/>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11/10/2015</a:t>
            </a:fld>
            <a:endParaRPr lang="en-US"/>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Rot="1" noChangeAspect="1" noChangeArrowheads="1"/>
          </p:cNvSpPr>
          <p:nvPr>
            <p:ph type="sldImg"/>
          </p:nvPr>
        </p:nvSpPr>
        <p:spPr/>
      </p:sp>
      <p:sp>
        <p:nvSpPr>
          <p:cNvPr id="8194" name="Rectangle 2"/>
          <p:cNvSpPr>
            <a:spLocks noGrp="1" noChangeArrowheads="1"/>
          </p:cNvSpPr>
          <p:nvPr>
            <p:ph type="body" sz="quarter" idx="1"/>
          </p:nvPr>
        </p:nvSpPr>
        <p:spPr/>
        <p:txBody>
          <a:bodyPr/>
          <a:lstStyle/>
          <a:p>
            <a:pPr marL="142875" indent="-142875"/>
            <a:r>
              <a:rPr lang="en-US"/>
              <a:t>Over the years, we have improved our processes significantly</a:t>
            </a:r>
          </a:p>
          <a:p>
            <a:pPr marL="142875" indent="-142875">
              <a:buFontTx/>
              <a:buChar char="-"/>
            </a:pPr>
            <a:endParaRPr lang="en-US"/>
          </a:p>
          <a:p>
            <a:pPr marL="142875" indent="-142875">
              <a:buFontTx/>
              <a:buChar char="-"/>
            </a:pPr>
            <a:r>
              <a:rPr lang="en-US"/>
              <a:t>Content</a:t>
            </a:r>
          </a:p>
          <a:p>
            <a:pPr marL="628650" lvl="1" indent="-171450">
              <a:buFontTx/>
              <a:buChar char="-"/>
            </a:pPr>
            <a:r>
              <a:rPr lang="en-US"/>
              <a:t>Working with donors</a:t>
            </a:r>
          </a:p>
          <a:p>
            <a:pPr marL="628650" lvl="1" indent="-171450">
              <a:buFontTx/>
              <a:buChar char="-"/>
            </a:pPr>
            <a:r>
              <a:rPr lang="en-US"/>
              <a:t>Budgets and reimbursement</a:t>
            </a:r>
          </a:p>
          <a:p>
            <a:pPr marL="628650" lvl="1" indent="-171450">
              <a:buFontTx/>
              <a:buChar char="-"/>
            </a:pPr>
            <a:r>
              <a:rPr lang="en-US"/>
              <a:t>Archival cataloging, housing, storage</a:t>
            </a:r>
          </a:p>
          <a:p>
            <a:pPr marL="142875" indent="-142875">
              <a:buFontTx/>
              <a:buChar char="-"/>
            </a:pPr>
            <a:r>
              <a:rPr lang="en-US"/>
              <a:t>Digitization</a:t>
            </a:r>
          </a:p>
          <a:p>
            <a:pPr marL="628650" lvl="1" indent="-171450">
              <a:buFontTx/>
              <a:buChar char="-"/>
            </a:pPr>
            <a:r>
              <a:rPr lang="en-US"/>
              <a:t>Disk space</a:t>
            </a:r>
          </a:p>
          <a:p>
            <a:pPr marL="628650" lvl="1" indent="-171450">
              <a:buFontTx/>
              <a:buChar char="-"/>
            </a:pPr>
            <a:r>
              <a:rPr lang="en-US"/>
              <a:t>Imaging, color correction standards</a:t>
            </a:r>
          </a:p>
          <a:p>
            <a:pPr marL="628650" lvl="1" indent="-171450">
              <a:buFontTx/>
              <a:buChar char="-"/>
            </a:pPr>
            <a:r>
              <a:rPr lang="en-US"/>
              <a:t>Hardware upgrades</a:t>
            </a:r>
          </a:p>
          <a:p>
            <a:pPr marL="628650" lvl="1" indent="-171450">
              <a:buFontTx/>
              <a:buChar char="-"/>
            </a:pPr>
            <a:r>
              <a:rPr lang="en-US"/>
              <a:t>Student training program</a:t>
            </a:r>
          </a:p>
          <a:p>
            <a:pPr marL="142875" indent="-142875">
              <a:buFontTx/>
              <a:buChar char="-"/>
            </a:pPr>
            <a:r>
              <a:rPr lang="en-US"/>
              <a:t>Description</a:t>
            </a:r>
          </a:p>
          <a:p>
            <a:pPr marL="628650" lvl="1" indent="-171450">
              <a:buFontTx/>
              <a:buChar char="-"/>
            </a:pPr>
            <a:r>
              <a:rPr lang="en-US"/>
              <a:t>Student researchers</a:t>
            </a:r>
          </a:p>
          <a:p>
            <a:pPr marL="628650" lvl="1" indent="-171450">
              <a:buFontTx/>
              <a:buChar char="-"/>
            </a:pPr>
            <a:r>
              <a:rPr lang="en-US"/>
              <a:t>Refinement of metadata schema</a:t>
            </a:r>
          </a:p>
          <a:p>
            <a:pPr marL="628650" lvl="1" indent="-171450">
              <a:buFontTx/>
              <a:buChar char="-"/>
            </a:pPr>
            <a:r>
              <a:rPr lang="en-US"/>
              <a:t>Metadb</a:t>
            </a:r>
          </a:p>
          <a:p>
            <a:pPr marL="142875" indent="-142875">
              <a:buFontTx/>
              <a:buChar char="-"/>
            </a:pPr>
            <a:r>
              <a:rPr lang="en-US"/>
              <a:t>Public display</a:t>
            </a:r>
          </a:p>
          <a:p>
            <a:pPr marL="628650" lvl="1" indent="-171450">
              <a:buFontTx/>
              <a:buChar char="-"/>
            </a:pPr>
            <a:r>
              <a:rPr lang="en-US"/>
              <a:t>Server environment</a:t>
            </a:r>
          </a:p>
          <a:p>
            <a:pPr marL="628650" lvl="1" indent="-171450">
              <a:buFontTx/>
              <a:buChar char="-"/>
            </a:pPr>
            <a:r>
              <a:rPr lang="en-US"/>
              <a:t>From CONTENTdm to Islandora, Hydra</a:t>
            </a:r>
          </a:p>
          <a:p>
            <a:pPr marL="628650" lvl="1" indent="-171450">
              <a:buFontTx/>
              <a:buChar char="-"/>
            </a:pPr>
            <a:r>
              <a:rPr lang="en-US"/>
              <a:t>Analytics</a:t>
            </a:r>
          </a:p>
          <a:p>
            <a:pPr marL="628650" lvl="1" indent="-171450">
              <a:buFontTx/>
              <a:buChar char="-"/>
            </a:pPr>
            <a:r>
              <a:rPr lang="en-US"/>
              <a:t>Facebook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smtClean="0"/>
              <a:t>Click to add photo album title</a:t>
            </a:r>
            <a:endParaRPr lang="en-US" dirty="0"/>
          </a:p>
        </p:txBody>
      </p:sp>
      <p:sp>
        <p:nvSpPr>
          <p:cNvPr id="30" name="Rectangle 7"/>
          <p:cNvSpPr>
            <a:spLocks/>
          </p:cNvSpPr>
          <p:nvPr/>
        </p:nvSpPr>
        <p:spPr>
          <a:xfrm>
            <a:off x="453736" y="5181600"/>
            <a:ext cx="8229600" cy="1143000"/>
          </a:xfrm>
          <a:prstGeom prst="rect">
            <a:avLst/>
          </a:prstGeom>
        </p:spPr>
        <p:txBody>
          <a:bodyPr vert="horz" anchor="ctr">
            <a:normAutofit/>
          </a:bodyPr>
          <a:lstStyle>
            <a:extLst/>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date and other details</a:t>
            </a:r>
            <a:endParaRPr lang="en-US" dirty="0"/>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a:endParaRPr lang="en-US"/>
          </a:p>
        </p:txBody>
      </p:sp>
      <p:sp>
        <p:nvSpPr>
          <p:cNvPr id="11" name="Rectangle 10"/>
          <p:cNvSpPr>
            <a:spLocks noGrp="1"/>
          </p:cNvSpPr>
          <p:nvPr>
            <p:ph type="dt" sz="half" idx="12"/>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12" name="Rectangle 11"/>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3" name="Rectangle 12"/>
          <p:cNvSpPr>
            <a:spLocks noGrp="1"/>
          </p:cNvSpPr>
          <p:nvPr>
            <p:ph type="ftr" sz="quarter" idx="14"/>
          </p:nvPr>
        </p:nvSpPr>
        <p:spPr/>
        <p:txBody>
          <a:bodyPr/>
          <a:lstStyle>
            <a:extLst/>
          </a:lstStyle>
          <a:p>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5"/>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7" name="Rectangle 6"/>
          <p:cNvSpPr>
            <a:spLocks noGrp="1"/>
          </p:cNvSpPr>
          <p:nvPr>
            <p:ph type="sldNum" sz="quarter" idx="16"/>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7"/>
          </p:nvPr>
        </p:nvSpPr>
        <p:spPr/>
        <p:txBody>
          <a:bodyPr/>
          <a:lstStyle>
            <a:extLst/>
          </a:lstStyle>
          <a:p>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smtClean="0"/>
              <a:t>Click icon to add picture</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6" name="Rectangle 5"/>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6"/>
          </p:nvPr>
        </p:nvSpPr>
        <p:spPr/>
        <p:txBody>
          <a:bodyPr/>
          <a:lstStyle>
            <a:extLst/>
          </a:lstStyle>
          <a:p>
            <a:endParaRPr lang="en-US"/>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extLst/>
          </a:lstStyle>
          <a:p>
            <a:pPr lvl="0"/>
            <a:r>
              <a:rPr lang="en-US" dirty="0" smtClean="0"/>
              <a:t>Click to add caption</a:t>
            </a:r>
            <a:endParaRPr lang="en-US" dirty="0"/>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extLst/>
          </a:lstStyle>
          <a:p>
            <a:pPr lvl="0"/>
            <a:r>
              <a:rPr lang="en-US" dirty="0" smtClean="0"/>
              <a:t>Click to add caption</a:t>
            </a:r>
            <a:endParaRPr lang="en-US" dirty="0"/>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extLst/>
          </a:lstStyle>
          <a:p>
            <a:pPr lvl="0"/>
            <a:r>
              <a:rPr lang="en-US" dirty="0" smtClean="0"/>
              <a:t>Click to add caption</a:t>
            </a:r>
            <a:endParaRPr lang="en-US" dirty="0"/>
          </a:p>
        </p:txBody>
      </p:sp>
      <p:sp>
        <p:nvSpPr>
          <p:cNvPr id="11" name="Rectangle 10"/>
          <p:cNvSpPr>
            <a:spLocks noGrp="1"/>
          </p:cNvSpPr>
          <p:nvPr>
            <p:ph type="dt" sz="half" idx="31"/>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12" name="Rectangle 11"/>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5" name="Rectangle 14"/>
          <p:cNvSpPr>
            <a:spLocks noGrp="1"/>
          </p:cNvSpPr>
          <p:nvPr>
            <p:ph type="ftr" sz="quarter" idx="33"/>
          </p:nvPr>
        </p:nvSpPr>
        <p:spPr/>
        <p:txBody>
          <a:bodyPr/>
          <a:lstStyle>
            <a:extLst/>
          </a:lstStyle>
          <a:p>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extLst/>
          </a:lstStyle>
          <a:p>
            <a:pPr lvl="0"/>
            <a:r>
              <a:rPr lang="en-US" dirty="0" smtClean="0"/>
              <a:t>Click to add caption</a:t>
            </a:r>
            <a:endParaRPr lang="en-US" dirty="0"/>
          </a:p>
        </p:txBody>
      </p:sp>
      <p:sp>
        <p:nvSpPr>
          <p:cNvPr id="10" name="Rectangle 9"/>
          <p:cNvSpPr>
            <a:spLocks noGrp="1"/>
          </p:cNvSpPr>
          <p:nvPr>
            <p:ph type="dt" sz="half" idx="25"/>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11" name="Rectangle 10"/>
          <p:cNvSpPr>
            <a:spLocks noGrp="1"/>
          </p:cNvSpPr>
          <p:nvPr>
            <p:ph type="sldNum" sz="quarter" idx="26"/>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2" name="Rectangle 11"/>
          <p:cNvSpPr>
            <a:spLocks noGrp="1"/>
          </p:cNvSpPr>
          <p:nvPr>
            <p:ph type="ftr" sz="quarter" idx="27"/>
          </p:nvPr>
        </p:nvSpPr>
        <p:spPr/>
        <p:txBody>
          <a:bodyPr/>
          <a:lstStyle>
            <a:extLst/>
          </a:lstStyle>
          <a:p>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extLst/>
          </a:lstStyle>
          <a:p>
            <a:pPr lvl="0"/>
            <a:r>
              <a:rPr lang="en-US" dirty="0" smtClean="0"/>
              <a:t>Click to add caption</a:t>
            </a:r>
            <a:endParaRPr lang="en-US" dirty="0"/>
          </a:p>
        </p:txBody>
      </p:sp>
      <p:sp>
        <p:nvSpPr>
          <p:cNvPr id="8" name="Rectangle 7"/>
          <p:cNvSpPr>
            <a:spLocks noGrp="1"/>
          </p:cNvSpPr>
          <p:nvPr>
            <p:ph type="dt" sz="half" idx="33"/>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9" name="Rectangle 8"/>
          <p:cNvSpPr>
            <a:spLocks noGrp="1"/>
          </p:cNvSpPr>
          <p:nvPr>
            <p:ph type="sldNum" sz="quarter" idx="34"/>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35"/>
          </p:nvPr>
        </p:nvSpPr>
        <p:spPr/>
        <p:txBody>
          <a:bodyPr/>
          <a:lstStyle>
            <a:extLst/>
          </a:lstStyle>
          <a:p>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4"/>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8" name="Rectangle 7"/>
          <p:cNvSpPr>
            <a:spLocks noGrp="1"/>
          </p:cNvSpPr>
          <p:nvPr>
            <p:ph type="sldNum" sz="quarter" idx="25"/>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9" name="Rectangle 8"/>
          <p:cNvSpPr>
            <a:spLocks noGrp="1"/>
          </p:cNvSpPr>
          <p:nvPr>
            <p:ph type="ftr" sz="quarter" idx="26"/>
          </p:nvPr>
        </p:nvSpPr>
        <p:spPr/>
        <p:txBody>
          <a:bodyPr/>
          <a:lstStyle>
            <a:extLst/>
          </a:lstStyle>
          <a:p>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29"/>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8" name="Rectangle 7"/>
          <p:cNvSpPr>
            <a:spLocks noGrp="1"/>
          </p:cNvSpPr>
          <p:nvPr>
            <p:ph type="sldNum" sz="quarter" idx="30"/>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31"/>
          </p:nvPr>
        </p:nvSpPr>
        <p:spPr/>
        <p:txBody>
          <a:bodyPr/>
          <a:lstStyle>
            <a:extLst/>
          </a:lstStyle>
          <a:p>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7" name="Rectangle 6"/>
          <p:cNvSpPr>
            <a:spLocks noGrp="1"/>
          </p:cNvSpPr>
          <p:nvPr>
            <p:ph type="dt" sz="half" idx="31"/>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8" name="Rectangle 7"/>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9" name="Rectangle 8"/>
          <p:cNvSpPr>
            <a:spLocks noGrp="1"/>
          </p:cNvSpPr>
          <p:nvPr>
            <p:ph type="ftr" sz="quarter" idx="33"/>
          </p:nvPr>
        </p:nvSpPr>
        <p:spPr/>
        <p:txBody>
          <a:bodyPr/>
          <a:lstStyle>
            <a:extLst/>
          </a:lstStyle>
          <a:p>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16"/>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6" name="Rectangle 5"/>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8"/>
          </p:nvPr>
        </p:nvSpPr>
        <p:spPr/>
        <p:txBody>
          <a:bodyPr/>
          <a:lstStyle>
            <a:extLst/>
          </a:lstStyle>
          <a:p>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9" name="Rectangle 8"/>
          <p:cNvSpPr>
            <a:spLocks noGrp="1"/>
          </p:cNvSpPr>
          <p:nvPr>
            <p:ph type="dt" sz="half" idx="17"/>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10" name="Rectangle 9"/>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1" name="Rectangle 10"/>
          <p:cNvSpPr>
            <a:spLocks noGrp="1"/>
          </p:cNvSpPr>
          <p:nvPr>
            <p:ph type="ftr" sz="quarter" idx="19"/>
          </p:nvPr>
        </p:nvSpPr>
        <p:spPr/>
        <p:txBody>
          <a:bodyPr/>
          <a:lstStyle>
            <a:extLst/>
          </a:lstStyle>
          <a:p>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solidFill>
                  <a:schemeClr val="tx1"/>
                </a:solidFill>
                <a:latin typeface="+mn-lt"/>
                <a:ea typeface="+mn-ea"/>
                <a:cs typeface="+mn-cs"/>
              </a:rPr>
              <a:t>Click icon to add picture</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6" name="Rectangle 5"/>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4"/>
          </p:nvPr>
        </p:nvSpPr>
        <p:spPr/>
        <p:txBody>
          <a:bodyPr/>
          <a:lstStyle>
            <a:extLst/>
          </a:lstStyle>
          <a:p>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extLst/>
          </a:lstStyle>
          <a:p>
            <a:pPr lvl="0"/>
            <a:r>
              <a:rPr lang="en-US" dirty="0" smtClean="0"/>
              <a:t>Click to add caption</a:t>
            </a:r>
            <a:endParaRPr lang="en-US" dirty="0"/>
          </a:p>
        </p:txBody>
      </p:sp>
      <p:sp>
        <p:nvSpPr>
          <p:cNvPr id="5" name="Rectangle 4"/>
          <p:cNvSpPr>
            <a:spLocks noGrp="1"/>
          </p:cNvSpPr>
          <p:nvPr>
            <p:ph type="dt" sz="half" idx="31"/>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6" name="Rectangle 5"/>
          <p:cNvSpPr>
            <a:spLocks noGrp="1"/>
          </p:cNvSpPr>
          <p:nvPr>
            <p:ph type="sldNum" sz="quarter" idx="32"/>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7" name="Rectangle 6"/>
          <p:cNvSpPr>
            <a:spLocks noGrp="1"/>
          </p:cNvSpPr>
          <p:nvPr>
            <p:ph type="ftr" sz="quarter" idx="33"/>
          </p:nvPr>
        </p:nvSpPr>
        <p:spPr/>
        <p:txBody>
          <a:bodyPr/>
          <a:lstStyle>
            <a:extLst/>
          </a:lstStyle>
          <a:p>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extLst/>
          </a:lstStyle>
          <a:p>
            <a:r>
              <a:rPr lang="en-US" noProof="1" smtClean="0"/>
              <a:t>Click to edit Master title style</a:t>
            </a:r>
            <a:endParaRPr lang="en-US"/>
          </a:p>
        </p:txBody>
      </p:sp>
      <p:sp>
        <p:nvSpPr>
          <p:cNvPr id="14" name="Rectangle 6"/>
          <p:cNvSpPr>
            <a:spLocks noGrp="1"/>
          </p:cNvSpPr>
          <p:nvPr>
            <p:ph idx="1"/>
          </p:nvPr>
        </p:nvSpPr>
        <p:spPr/>
        <p:txBody>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a:p>
        </p:txBody>
      </p:sp>
      <p:sp>
        <p:nvSpPr>
          <p:cNvPr id="2" name="Rectangle 7"/>
          <p:cNvSpPr>
            <a:spLocks noGrp="1"/>
          </p:cNvSpPr>
          <p:nvPr>
            <p:ph type="dt" sz="half" idx="10"/>
          </p:nvPr>
        </p:nvSpPr>
        <p:spPr/>
        <p:txBody>
          <a:bodyPr/>
          <a:lstStyle>
            <a:extLst/>
          </a:lstStyle>
          <a:p>
            <a:fld id="{ACB2EC6F-6501-4E04-BD6C-A8A6CABB2C5B}" type="datetimeFigureOut">
              <a:rPr lang="en-US" smtClean="0"/>
              <a:pPr/>
              <a:t>11/10/2015</a:t>
            </a:fld>
            <a:endParaRPr lang="en-US"/>
          </a:p>
        </p:txBody>
      </p:sp>
      <p:sp>
        <p:nvSpPr>
          <p:cNvPr id="27" name="Rectangle 19"/>
          <p:cNvSpPr>
            <a:spLocks noGrp="1"/>
          </p:cNvSpPr>
          <p:nvPr>
            <p:ph type="ftr" sz="quarter" idx="11"/>
          </p:nvPr>
        </p:nvSpPr>
        <p:spPr/>
        <p:txBody>
          <a:bodyPr/>
          <a:lstStyle>
            <a:extLst/>
          </a:lstStyle>
          <a:p>
            <a:endParaRPr lang="en-US"/>
          </a:p>
        </p:txBody>
      </p:sp>
      <p:sp>
        <p:nvSpPr>
          <p:cNvPr id="24" name="Rectangle 26"/>
          <p:cNvSpPr>
            <a:spLocks noGrp="1"/>
          </p:cNvSpPr>
          <p:nvPr>
            <p:ph type="sldNum" sz="quarter" idx="12"/>
          </p:nvPr>
        </p:nvSpPr>
        <p:spPr/>
        <p:txBody>
          <a:bodyPr/>
          <a:lstStyle>
            <a:extLst/>
          </a:lstStyle>
          <a:p>
            <a:fld id="{963B0023-0CED-47F7-85AE-654F0B232C29}"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smtClean="0"/>
              <a:t>Click icon to add picture</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4" name="Rectangle 3"/>
          <p:cNvSpPr>
            <a:spLocks noGrp="1"/>
          </p:cNvSpPr>
          <p:nvPr>
            <p:ph type="dt" sz="half" idx="12"/>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5" name="Rectangle 4"/>
          <p:cNvSpPr>
            <a:spLocks noGrp="1"/>
          </p:cNvSpPr>
          <p:nvPr>
            <p:ph type="sldNum" sz="quarter" idx="13"/>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6" name="Rectangle 5"/>
          <p:cNvSpPr>
            <a:spLocks noGrp="1"/>
          </p:cNvSpPr>
          <p:nvPr>
            <p:ph type="ftr" sz="quarter" idx="14"/>
          </p:nvPr>
        </p:nvSpPr>
        <p:spPr/>
        <p:txBody>
          <a:bodyPr/>
          <a:lstStyle>
            <a:extLst/>
          </a:lstStyle>
          <a:p>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smtClean="0"/>
              <a:t>Click icon</a:t>
            </a:r>
            <a:r>
              <a:rPr lang="en-US" i="0" baseline="0" dirty="0" smtClean="0"/>
              <a:t> to add </a:t>
            </a:r>
            <a:r>
              <a:rPr lang="en-US" i="0" dirty="0" smtClean="0"/>
              <a:t>full page picture</a:t>
            </a:r>
            <a:endParaRPr lang="en-US" i="0" baseline="0" dirty="0" smtClean="0"/>
          </a:p>
          <a:p>
            <a:pPr marL="0" marR="0" indent="0" algn="ctr">
              <a:buFontTx/>
              <a:buNone/>
            </a:pPr>
            <a:endParaRPr lang="en-US" i="0" dirty="0" smtClean="0"/>
          </a:p>
          <a:p>
            <a:pPr algn="ctr">
              <a:buFontTx/>
              <a:buNone/>
            </a:pPr>
            <a:endParaRPr lang="en-US" i="0" dirty="0" smtClean="0"/>
          </a:p>
          <a:p>
            <a:pPr algn="ctr">
              <a:buFontTx/>
              <a:buNone/>
            </a:pPr>
            <a:endParaRPr lang="en-US" i="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smtClean="0"/>
              <a:t>Click to add section title</a:t>
            </a:r>
            <a:endParaRPr lang="en-US" dirty="0"/>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smtClean="0"/>
              <a:t>Click to add subtitle</a:t>
            </a:r>
            <a:endParaRPr lang="en-US" dirty="0"/>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extLst/>
          </a:lstStyle>
          <a:p>
            <a:pPr algn="ctr">
              <a:buFontTx/>
              <a:buNone/>
            </a:pPr>
            <a:r>
              <a:rPr lang="en-US" sz="2000" smtClean="0"/>
              <a:t>Click icon to add picture</a:t>
            </a:r>
            <a:endParaRPr lang="en-US" sz="2000" dirty="0"/>
          </a:p>
        </p:txBody>
      </p:sp>
      <p:sp>
        <p:nvSpPr>
          <p:cNvPr id="8" name="Rectangle 7"/>
          <p:cNvSpPr>
            <a:spLocks noGrp="1"/>
          </p:cNvSpPr>
          <p:nvPr>
            <p:ph type="dt" sz="half" idx="17"/>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9" name="Rectangle 8"/>
          <p:cNvSpPr>
            <a:spLocks noGrp="1"/>
          </p:cNvSpPr>
          <p:nvPr>
            <p:ph type="sldNum" sz="quarter" idx="18"/>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19"/>
          </p:nvPr>
        </p:nvSpPr>
        <p:spPr/>
        <p:txBody>
          <a:bodyPr/>
          <a:lstStyle>
            <a:extLst/>
          </a:lstStyle>
          <a:p>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smtClean="0"/>
              <a:t>Click icon to add picture</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6"/>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7" name="Rectangle 6"/>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8"/>
          </p:nvPr>
        </p:nvSpPr>
        <p:spPr/>
        <p:txBody>
          <a:bodyPr/>
          <a:lstStyle>
            <a:extLst/>
          </a:lstStyle>
          <a:p>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smtClean="0"/>
              <a:t>Click icon to add picture</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5"/>
          <p:cNvSpPr>
            <a:spLocks noGrp="1"/>
          </p:cNvSpPr>
          <p:nvPr>
            <p:ph type="dt" sz="half" idx="18"/>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7" name="Rectangle 6"/>
          <p:cNvSpPr>
            <a:spLocks noGrp="1"/>
          </p:cNvSpPr>
          <p:nvPr>
            <p:ph type="sldNum" sz="quarter" idx="19"/>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9" name="Rectangle 8"/>
          <p:cNvSpPr>
            <a:spLocks noGrp="1"/>
          </p:cNvSpPr>
          <p:nvPr>
            <p:ph type="ftr" sz="quarter" idx="20"/>
          </p:nvPr>
        </p:nvSpPr>
        <p:spPr/>
        <p:txBody>
          <a:bodyPr/>
          <a:lstStyle>
            <a:extLst/>
          </a:lstStyle>
          <a:p>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smtClean="0"/>
              <a:t>Click icon to add picture</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5" name="Rectangle 4"/>
          <p:cNvSpPr>
            <a:spLocks noGrp="1"/>
          </p:cNvSpPr>
          <p:nvPr>
            <p:ph type="dt" sz="half" idx="14"/>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7" name="Rectangle 6"/>
          <p:cNvSpPr>
            <a:spLocks noGrp="1"/>
          </p:cNvSpPr>
          <p:nvPr>
            <p:ph type="sldNum" sz="quarter" idx="15"/>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8" name="Rectangle 7"/>
          <p:cNvSpPr>
            <a:spLocks noGrp="1"/>
          </p:cNvSpPr>
          <p:nvPr>
            <p:ph type="ftr" sz="quarter" idx="16"/>
          </p:nvPr>
        </p:nvSpPr>
        <p:spPr/>
        <p:txBody>
          <a:bodyPr/>
          <a:lstStyle>
            <a:extLst/>
          </a:lstStyle>
          <a:p>
            <a:endParaRPr lang="en-US"/>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smtClean="0"/>
              <a:t>Click icon to add picture</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smtClean="0"/>
              <a:t>Click to add caption</a:t>
            </a:r>
            <a:endParaRPr lang="en-US" dirty="0"/>
          </a:p>
        </p:txBody>
      </p:sp>
      <p:sp>
        <p:nvSpPr>
          <p:cNvPr id="8" name="Rectangle 7"/>
          <p:cNvSpPr>
            <a:spLocks noGrp="1"/>
          </p:cNvSpPr>
          <p:nvPr>
            <p:ph type="dt" sz="half" idx="16"/>
          </p:nvPr>
        </p:nvSpPr>
        <p:spPr/>
        <p:txBody>
          <a:bodyPr/>
          <a:lstStyle>
            <a:extLst/>
          </a:lstStyle>
          <a:p>
            <a:fld id="{F30C84A2-23CF-44F5-B813-5187ED5C7D1C}" type="datetimeFigureOut">
              <a:rPr lang="en-US" sz="1200" smtClean="0">
                <a:solidFill>
                  <a:schemeClr val="tx2"/>
                </a:solidFill>
              </a:rPr>
              <a:pPr/>
              <a:t>11/10/2015</a:t>
            </a:fld>
            <a:endParaRPr lang="en-US"/>
          </a:p>
        </p:txBody>
      </p:sp>
      <p:sp>
        <p:nvSpPr>
          <p:cNvPr id="9" name="Rectangle 8"/>
          <p:cNvSpPr>
            <a:spLocks noGrp="1"/>
          </p:cNvSpPr>
          <p:nvPr>
            <p:ph type="sldNum" sz="quarter" idx="17"/>
          </p:nvPr>
        </p:nvSpPr>
        <p:spPr/>
        <p:txBody>
          <a:bodyPr/>
          <a:lstStyle>
            <a:extLst/>
          </a:lstStyle>
          <a:p>
            <a:pPr algn="r"/>
            <a:fld id="{F99EC173-99AE-4773-AB25-02E469A13EAE}" type="slidenum">
              <a:rPr lang="en-US" sz="1200" smtClean="0">
                <a:solidFill>
                  <a:schemeClr val="tx2"/>
                </a:solidFill>
              </a:rPr>
              <a:pPr algn="r"/>
              <a:t>‹#›</a:t>
            </a:fld>
            <a:endParaRPr lang="en-US"/>
          </a:p>
        </p:txBody>
      </p:sp>
      <p:sp>
        <p:nvSpPr>
          <p:cNvPr id="10" name="Rectangle 9"/>
          <p:cNvSpPr>
            <a:spLocks noGrp="1"/>
          </p:cNvSpPr>
          <p:nvPr>
            <p:ph type="ftr" sz="quarter" idx="18"/>
          </p:nvPr>
        </p:nvSpPr>
        <p:spPr/>
        <p:txBody>
          <a:bodyPr/>
          <a:lstStyle>
            <a:extLst/>
          </a:lstStyle>
          <a:p>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extLst/>
          </a:lstStyle>
          <a:p>
            <a:r>
              <a:rPr lang="en-US" noProof="1" smtClean="0"/>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extLst/>
          </a:lstStyle>
          <a:p>
            <a:pPr lvl="0"/>
            <a:r>
              <a:rPr lang="en-US" noProof="1" smtClean="0"/>
              <a:t>Click to edit Master text styles</a:t>
            </a:r>
          </a:p>
          <a:p>
            <a:pPr lvl="1"/>
            <a:r>
              <a:rPr lang="en-US" noProof="1" smtClean="0"/>
              <a:t>Second level</a:t>
            </a:r>
          </a:p>
          <a:p>
            <a:pPr lvl="2"/>
            <a:r>
              <a:rPr lang="en-US" noProof="1" smtClean="0"/>
              <a:t>Third level</a:t>
            </a:r>
          </a:p>
          <a:p>
            <a:pPr lvl="3"/>
            <a:r>
              <a:rPr lang="en-US" noProof="1" smtClean="0"/>
              <a:t>Fourth level</a:t>
            </a:r>
          </a:p>
          <a:p>
            <a:pPr lvl="4"/>
            <a:r>
              <a:rPr lang="en-US" noProof="1" smtClean="0"/>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11/10/2015</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iming>
    <p:tnLst>
      <p:par>
        <p:cTn id="1" dur="indefinite" restart="never" nodeType="tmRoot"/>
      </p:par>
    </p:tnLst>
  </p:timing>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1.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ites.lafayette.edu/eastasia/" TargetMode="External"/><Relationship Id="rId2" Type="http://schemas.openxmlformats.org/officeDocument/2006/relationships/hyperlink" Target="http://digital.lafayette.edu/collections/eastasia" TargetMode="External"/><Relationship Id="rId1" Type="http://schemas.openxmlformats.org/officeDocument/2006/relationships/slideLayout" Target="../slideLayouts/slideLayout21.xml"/><Relationship Id="rId4" Type="http://schemas.openxmlformats.org/officeDocument/2006/relationships/hyperlink" Target="https://www.facebook.com/EastAsiaImageCollectio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22.xml"/><Relationship Id="rId5" Type="http://schemas.openxmlformats.org/officeDocument/2006/relationships/image" Target="../media/image45.jpe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1.xml"/><Relationship Id="rId4" Type="http://schemas.openxmlformats.org/officeDocument/2006/relationships/image" Target="../media/image68.jpeg"/></Relationships>
</file>

<file path=ppt/slides/_rels/slide2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6.xml"/><Relationship Id="rId5" Type="http://schemas.openxmlformats.org/officeDocument/2006/relationships/image" Target="../media/image17.jpeg"/><Relationship Id="rId4"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2514601" y="228600"/>
            <a:ext cx="6400799" cy="2057400"/>
          </a:xfrm>
        </p:spPr>
        <p:txBody>
          <a:bodyPr>
            <a:normAutofit/>
          </a:bodyPr>
          <a:lstStyle>
            <a:extLst/>
          </a:lstStyle>
          <a:p>
            <a:r>
              <a:rPr lang="en-US" b="1" dirty="0" smtClean="0"/>
              <a:t>Growing the </a:t>
            </a:r>
            <a:r>
              <a:rPr lang="en-US" b="1" i="1" dirty="0" smtClean="0"/>
              <a:t>East Asia Image Collection</a:t>
            </a:r>
            <a:r>
              <a:rPr lang="en-US" b="1" dirty="0" smtClean="0"/>
              <a:t> over a Decade</a:t>
            </a:r>
            <a:endParaRPr lang="en-US" dirty="0"/>
          </a:p>
        </p:txBody>
      </p:sp>
      <p:sp>
        <p:nvSpPr>
          <p:cNvPr id="17" name="Rectangle 16"/>
          <p:cNvSpPr>
            <a:spLocks noGrp="1"/>
          </p:cNvSpPr>
          <p:nvPr>
            <p:ph type="body" sz="quarter" idx="10"/>
          </p:nvPr>
        </p:nvSpPr>
        <p:spPr>
          <a:xfrm>
            <a:off x="0" y="2514600"/>
            <a:ext cx="4114800" cy="1219200"/>
          </a:xfrm>
        </p:spPr>
        <p:txBody>
          <a:bodyPr>
            <a:noAutofit/>
          </a:bodyPr>
          <a:lstStyle/>
          <a:p>
            <a:r>
              <a:rPr lang="en-US" sz="2000" b="1" dirty="0" smtClean="0"/>
              <a:t>Advancing Digital Scholarship in Japanese Studies: Innovations and </a:t>
            </a:r>
            <a:r>
              <a:rPr lang="en-US" sz="2000" b="1" dirty="0" smtClean="0"/>
              <a:t>Challenges</a:t>
            </a:r>
          </a:p>
          <a:p>
            <a:endParaRPr lang="en-US" sz="2000" b="1" dirty="0" smtClean="0"/>
          </a:p>
          <a:p>
            <a:r>
              <a:rPr lang="en-US" sz="2000" b="1" dirty="0" smtClean="0"/>
              <a:t>NCC &amp; Reischauer Institute</a:t>
            </a:r>
            <a:endParaRPr lang="en-US" sz="2000" dirty="0" smtClean="0"/>
          </a:p>
          <a:p>
            <a:r>
              <a:rPr lang="en-US" sz="2000" b="1" dirty="0" smtClean="0"/>
              <a:t> </a:t>
            </a:r>
            <a:endParaRPr lang="en-US" sz="2000" dirty="0" smtClean="0"/>
          </a:p>
          <a:p>
            <a:r>
              <a:rPr lang="en-US" sz="2000" dirty="0" smtClean="0"/>
              <a:t>Friday, November 6 &amp; Saturday, November 7, 2015</a:t>
            </a:r>
          </a:p>
          <a:p>
            <a:r>
              <a:rPr lang="en-US" sz="2000" dirty="0" smtClean="0"/>
              <a:t>Harvard University</a:t>
            </a:r>
            <a:endParaRPr lang="en-US" sz="2000" dirty="0"/>
          </a:p>
        </p:txBody>
      </p:sp>
      <p:pic>
        <p:nvPicPr>
          <p:cNvPr id="5" name="Picture 4" descr="20141220_001942.jpg"/>
          <p:cNvPicPr>
            <a:picLocks noChangeAspect="1"/>
          </p:cNvPicPr>
          <p:nvPr/>
        </p:nvPicPr>
        <p:blipFill>
          <a:blip r:embed="rId3" cstate="print"/>
          <a:stretch>
            <a:fillRect/>
          </a:stretch>
        </p:blipFill>
        <p:spPr>
          <a:xfrm rot="16200000">
            <a:off x="4876800" y="1524001"/>
            <a:ext cx="3657600" cy="4876800"/>
          </a:xfrm>
          <a:prstGeom prst="rect">
            <a:avLst/>
          </a:prstGeom>
          <a:noFill/>
          <a:ln>
            <a:noFill/>
          </a:ln>
        </p:spPr>
      </p:pic>
      <p:sp>
        <p:nvSpPr>
          <p:cNvPr id="6" name="TextBox 5"/>
          <p:cNvSpPr txBox="1"/>
          <p:nvPr/>
        </p:nvSpPr>
        <p:spPr>
          <a:xfrm>
            <a:off x="6477886" y="5934670"/>
            <a:ext cx="2666114" cy="923330"/>
          </a:xfrm>
          <a:prstGeom prst="rect">
            <a:avLst/>
          </a:prstGeom>
          <a:noFill/>
        </p:spPr>
        <p:txBody>
          <a:bodyPr wrap="none" rtlCol="0">
            <a:spAutoFit/>
          </a:bodyPr>
          <a:lstStyle/>
          <a:p>
            <a:pPr algn="r"/>
            <a:r>
              <a:rPr lang="en-US" dirty="0" smtClean="0"/>
              <a:t>Paul D. Barclay</a:t>
            </a:r>
          </a:p>
          <a:p>
            <a:pPr algn="r"/>
            <a:r>
              <a:rPr lang="en-US" dirty="0" smtClean="0"/>
              <a:t>Lafayette College</a:t>
            </a:r>
          </a:p>
          <a:p>
            <a:pPr algn="r"/>
            <a:r>
              <a:rPr lang="en-US" dirty="0" smtClean="0"/>
              <a:t>barclayp@lafayette.edu</a:t>
            </a:r>
            <a:endParaRPr lang="en-US" dirty="0"/>
          </a:p>
        </p:txBody>
      </p:sp>
      <p:pic>
        <p:nvPicPr>
          <p:cNvPr id="7" name="image12.png" descr="People-x3-Icon-PNG.png"/>
          <p:cNvPicPr>
            <a:picLocks noChangeAspect="1"/>
          </p:cNvPicPr>
          <p:nvPr/>
        </p:nvPicPr>
        <p:blipFill>
          <a:blip r:embed="rId4" cstate="print">
            <a:extLst/>
          </a:blip>
          <a:stretch>
            <a:fillRect/>
          </a:stretch>
        </p:blipFill>
        <p:spPr>
          <a:xfrm>
            <a:off x="228600" y="228600"/>
            <a:ext cx="2122896" cy="1929506"/>
          </a:xfrm>
          <a:prstGeom prst="rect">
            <a:avLst/>
          </a:prstGeom>
          <a:blipFill>
            <a:blip r:embed="rId5" cstate="print"/>
            <a:tile tx="0" ty="0" sx="100000" sy="100000" flip="none" algn="tl"/>
          </a:blipFill>
          <a:ln w="12700">
            <a:miter lim="400000"/>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CD-430B.jpg"/>
          <p:cNvPicPr>
            <a:picLocks noGrp="1" noChangeAspect="1"/>
          </p:cNvPicPr>
          <p:nvPr>
            <p:ph type="pic" sz="quarter" idx="26"/>
          </p:nvPr>
        </p:nvPicPr>
        <p:blipFill>
          <a:blip r:embed="rId2" cstate="print"/>
          <a:srcRect t="9518" b="9518"/>
          <a:stretch>
            <a:fillRect/>
          </a:stretch>
        </p:blipFill>
        <p:spPr/>
      </p:pic>
      <p:pic>
        <p:nvPicPr>
          <p:cNvPr id="18" name="Picture Placeholder 17" descr="nakahara junichi wartime sewing.jpg"/>
          <p:cNvPicPr>
            <a:picLocks noGrp="1" noChangeAspect="1"/>
          </p:cNvPicPr>
          <p:nvPr>
            <p:ph type="pic" sz="quarter" idx="29"/>
          </p:nvPr>
        </p:nvPicPr>
        <p:blipFill>
          <a:blip r:embed="rId3" cstate="print"/>
          <a:srcRect t="8420" b="8420"/>
          <a:stretch>
            <a:fillRect/>
          </a:stretch>
        </p:blipFill>
        <p:spPr/>
      </p:pic>
      <p:pic>
        <p:nvPicPr>
          <p:cNvPr id="19" name="Picture Placeholder 18" descr="CCD-002b.jpg"/>
          <p:cNvPicPr>
            <a:picLocks noGrp="1" noChangeAspect="1"/>
          </p:cNvPicPr>
          <p:nvPr>
            <p:ph type="pic" sz="quarter" idx="30"/>
          </p:nvPr>
        </p:nvPicPr>
        <p:blipFill>
          <a:blip r:embed="rId4" cstate="print"/>
          <a:srcRect t="28177" b="28177"/>
          <a:stretch>
            <a:fillRect/>
          </a:stretch>
        </p:blipFill>
        <p:spPr/>
      </p:pic>
      <p:pic>
        <p:nvPicPr>
          <p:cNvPr id="13" name="Picture Placeholder 12" descr="CCD-002f.jpg"/>
          <p:cNvPicPr>
            <a:picLocks noGrp="1" noChangeAspect="1"/>
          </p:cNvPicPr>
          <p:nvPr>
            <p:ph type="pic" sz="quarter" idx="27"/>
          </p:nvPr>
        </p:nvPicPr>
        <p:blipFill>
          <a:blip r:embed="rId5" cstate="print"/>
          <a:srcRect t="10186" b="10186"/>
          <a:stretch>
            <a:fillRect/>
          </a:stretch>
        </p:blipFill>
        <p:spPr>
          <a:xfrm>
            <a:off x="3276600" y="3124200"/>
            <a:ext cx="2606040" cy="3276600"/>
          </a:xfrm>
        </p:spPr>
      </p:pic>
      <p:pic>
        <p:nvPicPr>
          <p:cNvPr id="15" name="Picture Placeholder 14" descr="boku_wa_nana_sai.jpg"/>
          <p:cNvPicPr>
            <a:picLocks noGrp="1" noChangeAspect="1"/>
          </p:cNvPicPr>
          <p:nvPr>
            <p:ph type="pic" sz="quarter" idx="28"/>
          </p:nvPr>
        </p:nvPicPr>
        <p:blipFill>
          <a:blip r:embed="rId6" cstate="print"/>
          <a:srcRect t="10243" b="10243"/>
          <a:stretch>
            <a:fillRect/>
          </a:stretch>
        </p:blipFill>
        <p:spPr/>
      </p:pic>
      <p:sp>
        <p:nvSpPr>
          <p:cNvPr id="23" name="TextBox 22"/>
          <p:cNvSpPr txBox="1"/>
          <p:nvPr/>
        </p:nvSpPr>
        <p:spPr>
          <a:xfrm>
            <a:off x="1143000" y="6488668"/>
            <a:ext cx="7212231" cy="369332"/>
          </a:xfrm>
          <a:prstGeom prst="rect">
            <a:avLst/>
          </a:prstGeom>
          <a:noFill/>
        </p:spPr>
        <p:txBody>
          <a:bodyPr wrap="none" rtlCol="0">
            <a:spAutoFit/>
          </a:bodyPr>
          <a:lstStyle/>
          <a:p>
            <a:r>
              <a:rPr lang="en-US" dirty="0" smtClean="0"/>
              <a:t>East Asia Image Collection Materials: Various Levels of Difficulty</a:t>
            </a:r>
            <a:endParaRPr lang="en-US"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Digitized Showa Memorial Museum Materials</a:t>
            </a:r>
            <a:endParaRPr lang="en-US" dirty="0"/>
          </a:p>
        </p:txBody>
      </p:sp>
      <p:pic>
        <p:nvPicPr>
          <p:cNvPr id="9" name="Picture 4" descr="C:\Users\barclayp\Dropbox\Digital Humanities\showakan pics\IMG_3165 - Copy.JPG"/>
          <p:cNvPicPr>
            <a:picLocks noGrp="1" noChangeAspect="1" noChangeArrowheads="1"/>
          </p:cNvPicPr>
          <p:nvPr>
            <p:ph idx="1"/>
          </p:nvPr>
        </p:nvPicPr>
        <p:blipFill>
          <a:blip r:embed="rId2" cstate="print"/>
          <a:srcRect/>
          <a:stretch>
            <a:fillRect/>
          </a:stretch>
        </p:blipFill>
        <p:spPr bwMode="auto">
          <a:xfrm>
            <a:off x="548922" y="1600200"/>
            <a:ext cx="8046156" cy="4525963"/>
          </a:xfrm>
          <a:prstGeom prst="rect">
            <a:avLst/>
          </a:prstGeom>
          <a:noFill/>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C:\Users\barclayp\Dropbox\Digital Humanities\showakan pics\IMG_3172.JPG"/>
          <p:cNvPicPr>
            <a:picLocks noGrp="1" noChangeAspect="1" noChangeArrowheads="1"/>
          </p:cNvPicPr>
          <p:nvPr>
            <p:ph type="pic" sz="quarter" idx="14"/>
          </p:nvPr>
        </p:nvPicPr>
        <p:blipFill>
          <a:blip r:embed="rId2" cstate="print"/>
          <a:srcRect l="28931" r="28931"/>
          <a:stretch>
            <a:fillRect/>
          </a:stretch>
        </p:blipFill>
        <p:spPr bwMode="auto">
          <a:xfrm>
            <a:off x="2362200" y="3962400"/>
            <a:ext cx="2106985" cy="2809311"/>
          </a:xfrm>
          <a:prstGeom prst="rect">
            <a:avLst/>
          </a:prstGeom>
          <a:noFill/>
        </p:spPr>
      </p:pic>
      <p:pic>
        <p:nvPicPr>
          <p:cNvPr id="8" name="Picture 2" descr="C:\Users\barclayp\Dropbox\Digital Humanities\showakan pics\IMG_3171 - Copy.JPG"/>
          <p:cNvPicPr>
            <a:picLocks noGrp="1" noChangeAspect="1" noChangeArrowheads="1"/>
          </p:cNvPicPr>
          <p:nvPr>
            <p:ph type="pic" sz="quarter" idx="31"/>
          </p:nvPr>
        </p:nvPicPr>
        <p:blipFill>
          <a:blip r:embed="rId3" cstate="print"/>
          <a:srcRect l="28908" r="28908"/>
          <a:stretch>
            <a:fillRect/>
          </a:stretch>
        </p:blipFill>
        <p:spPr bwMode="auto">
          <a:xfrm>
            <a:off x="76200" y="3962400"/>
            <a:ext cx="2106985" cy="2809311"/>
          </a:xfrm>
          <a:prstGeom prst="rect">
            <a:avLst/>
          </a:prstGeom>
          <a:noFill/>
        </p:spPr>
      </p:pic>
      <p:pic>
        <p:nvPicPr>
          <p:cNvPr id="52231" name="Picture 7" descr="C:\Users\barclayp\Dropbox\Digital Humanities\showakan pics\IMG_3166 - Copy.JPG"/>
          <p:cNvPicPr>
            <a:picLocks noGrp="1" noChangeAspect="1" noChangeArrowheads="1"/>
          </p:cNvPicPr>
          <p:nvPr>
            <p:ph type="pic" sz="quarter" idx="30"/>
          </p:nvPr>
        </p:nvPicPr>
        <p:blipFill>
          <a:blip r:embed="rId4" cstate="print"/>
          <a:srcRect l="28931" r="28931"/>
          <a:stretch>
            <a:fillRect/>
          </a:stretch>
        </p:blipFill>
        <p:spPr bwMode="auto">
          <a:xfrm>
            <a:off x="6858000" y="3962400"/>
            <a:ext cx="2106985" cy="2809311"/>
          </a:xfrm>
          <a:prstGeom prst="rect">
            <a:avLst/>
          </a:prstGeom>
          <a:noFill/>
        </p:spPr>
      </p:pic>
      <p:pic>
        <p:nvPicPr>
          <p:cNvPr id="52227" name="Picture 3" descr="C:\Users\barclayp\Dropbox\Digital Humanities\showakan pics\IMG_3170 - Copy.JPG"/>
          <p:cNvPicPr>
            <a:picLocks noGrp="1" noChangeAspect="1" noChangeArrowheads="1"/>
          </p:cNvPicPr>
          <p:nvPr>
            <p:ph type="pic" sz="quarter" idx="32"/>
          </p:nvPr>
        </p:nvPicPr>
        <p:blipFill>
          <a:blip r:embed="rId5" cstate="print"/>
          <a:srcRect l="28908" r="28908"/>
          <a:stretch>
            <a:fillRect/>
          </a:stretch>
        </p:blipFill>
        <p:spPr bwMode="auto">
          <a:xfrm>
            <a:off x="4572000" y="3962400"/>
            <a:ext cx="2106985" cy="2809311"/>
          </a:xfrm>
          <a:prstGeom prst="rect">
            <a:avLst/>
          </a:prstGeom>
          <a:noFill/>
        </p:spPr>
      </p:pic>
      <p:sp>
        <p:nvSpPr>
          <p:cNvPr id="14" name="Text Placeholder 13"/>
          <p:cNvSpPr>
            <a:spLocks noGrp="1"/>
          </p:cNvSpPr>
          <p:nvPr>
            <p:ph type="body" sz="quarter" idx="29"/>
          </p:nvPr>
        </p:nvSpPr>
        <p:spPr>
          <a:xfrm>
            <a:off x="3581400" y="152400"/>
            <a:ext cx="5562600" cy="3733800"/>
          </a:xfrm>
        </p:spPr>
        <p:txBody>
          <a:bodyPr/>
          <a:lstStyle/>
          <a:p>
            <a:r>
              <a:rPr lang="en-US" dirty="0" smtClean="0"/>
              <a:t>Collaboration Process: </a:t>
            </a:r>
          </a:p>
          <a:p>
            <a:endParaRPr lang="en-US" dirty="0" smtClean="0"/>
          </a:p>
          <a:p>
            <a:r>
              <a:rPr lang="en-US" dirty="0" smtClean="0"/>
              <a:t>Lafayette DSS sent high resolution images to Tokyo; the Showa-kan is subcontracting records to professional transcribers and translators to convert handwriting to digital text in modern Japanese (it is even difficult for contemporary Japanese to read)</a:t>
            </a:r>
          </a:p>
        </p:txBody>
      </p:sp>
      <p:sp>
        <p:nvSpPr>
          <p:cNvPr id="52233" name="AutoShape 9" descr="https://webmail.lafayette.edu/service/home/~/?auth=co&amp;loc=en_US&amp;id=246785&amp;part=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235" name="AutoShape 11" descr="https://webmail.lafayette.edu/service/home/~/?auth=co&amp;loc=en_US&amp;id=246785&amp;part=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2237" name="AutoShape 13" descr="https://webmail.lafayette.edu/service/home/~/?auth=co&amp;loc=en_US&amp;id=246785&amp;part=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2238" name="Picture 14" descr="C:\Users\barclayp\Dropbox\Digital Humanities\IMG_8180.JPG"/>
          <p:cNvPicPr>
            <a:picLocks noChangeAspect="1" noChangeArrowheads="1"/>
          </p:cNvPicPr>
          <p:nvPr/>
        </p:nvPicPr>
        <p:blipFill>
          <a:blip r:embed="rId6" cstate="print"/>
          <a:srcRect/>
          <a:stretch>
            <a:fillRect/>
          </a:stretch>
        </p:blipFill>
        <p:spPr bwMode="auto">
          <a:xfrm>
            <a:off x="152400" y="76200"/>
            <a:ext cx="3276600" cy="2457450"/>
          </a:xfrm>
          <a:prstGeom prst="rect">
            <a:avLst/>
          </a:prstGeom>
          <a:noFill/>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Collaboration across institutions and continents</a:t>
            </a:r>
            <a:endParaRPr lang="en-US" dirty="0"/>
          </a:p>
        </p:txBody>
      </p:sp>
      <p:sp>
        <p:nvSpPr>
          <p:cNvPr id="8" name="Content Placeholder 7"/>
          <p:cNvSpPr>
            <a:spLocks noGrp="1"/>
          </p:cNvSpPr>
          <p:nvPr>
            <p:ph idx="1"/>
          </p:nvPr>
        </p:nvSpPr>
        <p:spPr/>
        <p:txBody>
          <a:bodyPr>
            <a:normAutofit fontScale="92500" lnSpcReduction="10000"/>
          </a:bodyPr>
          <a:lstStyle/>
          <a:p>
            <a:r>
              <a:rPr lang="en-US" dirty="0" smtClean="0"/>
              <a:t>How does a liberal arts college in Easton PA, with one historian of modern Japan, make institutional and scholarly connections with a large national museum in Tokyo Japan?</a:t>
            </a:r>
          </a:p>
          <a:p>
            <a:r>
              <a:rPr lang="en-US" dirty="0" smtClean="0"/>
              <a:t>The curators at Showa Memorial viewed a collection of Kodachrome slides in the East Asia Image collection, and made a trip to Easton to look at our materials for their 70</a:t>
            </a:r>
            <a:r>
              <a:rPr lang="en-US" baseline="30000" dirty="0" smtClean="0"/>
              <a:t>th</a:t>
            </a:r>
            <a:r>
              <a:rPr lang="en-US" dirty="0" smtClean="0"/>
              <a:t> Anniversary of Postwar exhibit.</a:t>
            </a:r>
          </a:p>
          <a:p>
            <a:r>
              <a:rPr lang="en-US" dirty="0" smtClean="0"/>
              <a:t>While visiting Skillman library, they viewed the collection of letters they are now transcribing, which had only been partially made available on the web.</a:t>
            </a:r>
          </a:p>
          <a:p>
            <a:r>
              <a:rPr lang="en-US" dirty="0" smtClean="0"/>
              <a:t>The next summer, our team visited them in Tokyo to firm up the agreement (paperwork).</a:t>
            </a:r>
            <a:endParaRPr lang="en-US" dirty="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smtClean="0"/>
              <a:t>Institutional benefits of ‘going digital’</a:t>
            </a:r>
            <a:endParaRPr lang="en-US" dirty="0"/>
          </a:p>
        </p:txBody>
      </p:sp>
      <p:sp>
        <p:nvSpPr>
          <p:cNvPr id="11" name="Content Placeholder 10"/>
          <p:cNvSpPr>
            <a:spLocks noGrp="1"/>
          </p:cNvSpPr>
          <p:nvPr>
            <p:ph idx="1"/>
          </p:nvPr>
        </p:nvSpPr>
        <p:spPr>
          <a:xfrm>
            <a:off x="457200" y="1905000"/>
            <a:ext cx="8229600" cy="4525963"/>
          </a:xfrm>
        </p:spPr>
        <p:txBody>
          <a:bodyPr>
            <a:normAutofit/>
          </a:bodyPr>
          <a:lstStyle/>
          <a:p>
            <a:r>
              <a:rPr lang="en-US" sz="3200" dirty="0" smtClean="0"/>
              <a:t>Donors, collectors, volunteers, and other contributors join these projects as they expand, in turn helping them grow in new directions</a:t>
            </a:r>
          </a:p>
          <a:p>
            <a:r>
              <a:rPr lang="en-US" sz="3200" dirty="0" smtClean="0"/>
              <a:t>Example: The East Asia Image Collection is both the cause and the result of a process which might termed “the snowball effect.” </a:t>
            </a:r>
          </a:p>
          <a:p>
            <a:endParaRPr lang="en-US" sz="3200" dirty="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descr="chart 1.jpg"/>
          <p:cNvPicPr>
            <a:picLocks noChangeAspect="1"/>
          </p:cNvPicPr>
          <p:nvPr/>
        </p:nvPicPr>
        <p:blipFill>
          <a:blip r:embed="rId2" cstate="print"/>
          <a:srcRect l="7092" t="6734" r="22696" b="29288"/>
          <a:stretch>
            <a:fillRect/>
          </a:stretch>
        </p:blipFill>
        <p:spPr>
          <a:xfrm>
            <a:off x="304800" y="304800"/>
            <a:ext cx="8555038" cy="6019800"/>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EAIC donors.jpg"/>
          <p:cNvPicPr>
            <a:picLocks noGrp="1" noChangeAspect="1"/>
          </p:cNvPicPr>
          <p:nvPr>
            <p:ph idx="1"/>
          </p:nvPr>
        </p:nvPicPr>
        <p:blipFill>
          <a:blip r:embed="rId2" cstate="print"/>
          <a:stretch>
            <a:fillRect/>
          </a:stretch>
        </p:blipFill>
        <p:spPr>
          <a:xfrm>
            <a:off x="304800" y="2895600"/>
            <a:ext cx="8610751" cy="3733800"/>
          </a:xfrm>
        </p:spPr>
      </p:pic>
      <p:pic>
        <p:nvPicPr>
          <p:cNvPr id="5" name="Picture 4" descr="20141220_001942.jpg"/>
          <p:cNvPicPr>
            <a:picLocks noChangeAspect="1"/>
          </p:cNvPicPr>
          <p:nvPr/>
        </p:nvPicPr>
        <p:blipFill>
          <a:blip r:embed="rId3" cstate="print"/>
          <a:stretch>
            <a:fillRect/>
          </a:stretch>
        </p:blipFill>
        <p:spPr>
          <a:xfrm rot="16200000">
            <a:off x="762000" y="-457200"/>
            <a:ext cx="2743200" cy="3657600"/>
          </a:xfrm>
          <a:prstGeom prst="rect">
            <a:avLst/>
          </a:prstGeom>
          <a:noFill/>
          <a:ln>
            <a:noFill/>
          </a:ln>
        </p:spPr>
      </p:pic>
      <p:cxnSp>
        <p:nvCxnSpPr>
          <p:cNvPr id="7" name="Straight Connector 6"/>
          <p:cNvCxnSpPr/>
          <p:nvPr/>
        </p:nvCxnSpPr>
        <p:spPr>
          <a:xfrm>
            <a:off x="3048000" y="4267200"/>
            <a:ext cx="3200400" cy="0"/>
          </a:xfrm>
          <a:prstGeom prst="line">
            <a:avLst/>
          </a:prstGeom>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a:off x="2133600" y="6172200"/>
            <a:ext cx="2743200" cy="0"/>
          </a:xfrm>
          <a:prstGeom prst="line">
            <a:avLst/>
          </a:prstGeom>
        </p:spPr>
        <p:style>
          <a:lnRef idx="2">
            <a:schemeClr val="dk1"/>
          </a:lnRef>
          <a:fillRef idx="0">
            <a:schemeClr val="dk1"/>
          </a:fillRef>
          <a:effectRef idx="1">
            <a:schemeClr val="dk1"/>
          </a:effectRef>
          <a:fontRef idx="minor">
            <a:schemeClr val="tx1"/>
          </a:fontRef>
        </p:style>
      </p:cxnSp>
      <p:pic>
        <p:nvPicPr>
          <p:cNvPr id="11" name="Picture 1" descr="warner3a.jpg"/>
          <p:cNvPicPr>
            <a:picLocks noChangeAspect="1"/>
          </p:cNvPicPr>
          <p:nvPr/>
        </p:nvPicPr>
        <p:blipFill>
          <a:blip r:embed="rId4" cstate="print"/>
          <a:srcRect/>
          <a:stretch>
            <a:fillRect/>
          </a:stretch>
        </p:blipFill>
        <p:spPr bwMode="auto">
          <a:xfrm>
            <a:off x="4114800" y="228600"/>
            <a:ext cx="1219200" cy="2497366"/>
          </a:xfrm>
          <a:prstGeom prst="rect">
            <a:avLst/>
          </a:prstGeom>
          <a:noFill/>
          <a:ln w="9525">
            <a:noFill/>
            <a:miter lim="800000"/>
            <a:headEnd/>
            <a:tailEnd/>
          </a:ln>
        </p:spPr>
      </p:pic>
      <p:pic>
        <p:nvPicPr>
          <p:cNvPr id="1026" name="Picture 2" descr="C:\Users\barclayp\Documents\Taiwan Image Collection\Lewis backs\lc-spcol-warner-00369b.jpg"/>
          <p:cNvPicPr>
            <a:picLocks noChangeAspect="1" noChangeArrowheads="1"/>
          </p:cNvPicPr>
          <p:nvPr/>
        </p:nvPicPr>
        <p:blipFill>
          <a:blip r:embed="rId5" cstate="print"/>
          <a:srcRect/>
          <a:stretch>
            <a:fillRect/>
          </a:stretch>
        </p:blipFill>
        <p:spPr bwMode="auto">
          <a:xfrm rot="5400000">
            <a:off x="6007036" y="-292035"/>
            <a:ext cx="2343703" cy="353737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East </a:t>
            </a:r>
            <a:r>
              <a:rPr lang="en-US" dirty="0" err="1" smtClean="0"/>
              <a:t>asia</a:t>
            </a:r>
            <a:r>
              <a:rPr lang="en-US" dirty="0" smtClean="0"/>
              <a:t> image collection and</a:t>
            </a:r>
            <a:br>
              <a:rPr lang="en-US" dirty="0" smtClean="0"/>
            </a:br>
            <a:r>
              <a:rPr lang="en-US" dirty="0" smtClean="0"/>
              <a:t>“the snowball effect"</a:t>
            </a:r>
            <a:endParaRPr lang="en-US" dirty="0"/>
          </a:p>
        </p:txBody>
      </p:sp>
      <p:sp>
        <p:nvSpPr>
          <p:cNvPr id="8" name="Text Placeholder 7"/>
          <p:cNvSpPr>
            <a:spLocks noGrp="1"/>
          </p:cNvSpPr>
          <p:nvPr>
            <p:ph idx="1"/>
          </p:nvPr>
        </p:nvSpPr>
        <p:spPr>
          <a:xfrm>
            <a:off x="457200" y="1600200"/>
            <a:ext cx="4953000" cy="4876800"/>
          </a:xfrm>
        </p:spPr>
        <p:txBody>
          <a:bodyPr>
            <a:noAutofit/>
          </a:bodyPr>
          <a:lstStyle/>
          <a:p>
            <a:r>
              <a:rPr lang="en-US" dirty="0" smtClean="0"/>
              <a:t>Dallas Finn, of Bethesda MD, donated 344 of Gerald Warner's 1930s Taiwan postcards and souvenir photographs to Lafayette College in 2002, and we had built a website out of them. This was our first sub-collection (Finn and Warner worked together in Tokyo in the early 1950s)</a:t>
            </a:r>
          </a:p>
        </p:txBody>
      </p:sp>
      <p:pic>
        <p:nvPicPr>
          <p:cNvPr id="5" name="Picture 4" descr="warner1g.jpg"/>
          <p:cNvPicPr>
            <a:picLocks noChangeAspect="1"/>
          </p:cNvPicPr>
          <p:nvPr/>
        </p:nvPicPr>
        <p:blipFill>
          <a:blip r:embed="rId2" cstate="print"/>
          <a:srcRect l="13792" t="8418" r="8623" b="4034"/>
          <a:stretch>
            <a:fillRect/>
          </a:stretch>
        </p:blipFill>
        <p:spPr bwMode="auto">
          <a:xfrm>
            <a:off x="5638800" y="1676400"/>
            <a:ext cx="2937676" cy="4525963"/>
          </a:xfrm>
          <a:prstGeom prst="rect">
            <a:avLst/>
          </a:prstGeom>
          <a:noFill/>
          <a:ln w="9525">
            <a:noFill/>
            <a:miter lim="800000"/>
            <a:headEnd/>
            <a:tailEnd/>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arner-screenshot.jpg"/>
          <p:cNvPicPr>
            <a:picLocks noChangeAspect="1"/>
          </p:cNvPicPr>
          <p:nvPr/>
        </p:nvPicPr>
        <p:blipFill>
          <a:blip r:embed="rId2" cstate="print"/>
          <a:srcRect/>
          <a:stretch>
            <a:fillRect/>
          </a:stretch>
        </p:blipFill>
        <p:spPr bwMode="auto">
          <a:xfrm>
            <a:off x="838200" y="76615"/>
            <a:ext cx="7620000" cy="678138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grevot yang.jpg"/>
          <p:cNvPicPr>
            <a:picLocks noGrp="1" noChangeAspect="1"/>
          </p:cNvPicPr>
          <p:nvPr>
            <p:ph type="pic" sz="quarter" idx="10"/>
          </p:nvPr>
        </p:nvPicPr>
        <p:blipFill>
          <a:blip r:embed="rId2" cstate="print"/>
          <a:srcRect l="25944" r="25944"/>
          <a:stretch>
            <a:fillRect/>
          </a:stretch>
        </p:blipFill>
        <p:spPr/>
      </p:pic>
      <p:sp>
        <p:nvSpPr>
          <p:cNvPr id="3" name="Content Placeholder 2"/>
          <p:cNvSpPr>
            <a:spLocks noGrp="1"/>
          </p:cNvSpPr>
          <p:nvPr>
            <p:ph type="body" sz="quarter" idx="11"/>
          </p:nvPr>
        </p:nvSpPr>
        <p:spPr>
          <a:xfrm>
            <a:off x="5257800" y="838200"/>
            <a:ext cx="3505200" cy="5867400"/>
          </a:xfrm>
        </p:spPr>
        <p:txBody>
          <a:bodyPr/>
          <a:lstStyle/>
          <a:p>
            <a:r>
              <a:rPr lang="en-US" sz="2800" dirty="0" smtClean="0"/>
              <a:t>An art dealer in Taipei, Nicolas </a:t>
            </a:r>
            <a:r>
              <a:rPr lang="en-US" sz="2800" dirty="0" err="1" smtClean="0"/>
              <a:t>Grevot</a:t>
            </a:r>
            <a:r>
              <a:rPr lang="en-US" sz="2800" dirty="0" smtClean="0"/>
              <a:t>, introduced us to Gerald Warner’s daughters (who sold him artifacts collected in Taiwan.</a:t>
            </a:r>
          </a:p>
          <a:p>
            <a:r>
              <a:rPr lang="en-US" sz="2800" dirty="0" smtClean="0"/>
              <a:t>Anne and Elizabeth Warner saw our project, and were eager to cooperate with us.  </a:t>
            </a:r>
          </a:p>
          <a:p>
            <a:endParaRPr lang="en-US" sz="2000" dirty="0" smtClean="0"/>
          </a:p>
          <a:p>
            <a:endParaRPr lang="en-US"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524000" cy="762000"/>
          </a:xfrm>
        </p:spPr>
        <p:txBody>
          <a:bodyPr/>
          <a:lstStyle/>
          <a:p>
            <a:r>
              <a:rPr lang="en-US" dirty="0" smtClean="0"/>
              <a:t>Links</a:t>
            </a:r>
            <a:endParaRPr lang="en-US" dirty="0"/>
          </a:p>
        </p:txBody>
      </p:sp>
      <p:sp>
        <p:nvSpPr>
          <p:cNvPr id="5" name="Content Placeholder 4"/>
          <p:cNvSpPr>
            <a:spLocks noGrp="1"/>
          </p:cNvSpPr>
          <p:nvPr>
            <p:ph idx="1"/>
          </p:nvPr>
        </p:nvSpPr>
        <p:spPr>
          <a:xfrm>
            <a:off x="152400" y="914400"/>
            <a:ext cx="8763000" cy="5791200"/>
          </a:xfrm>
        </p:spPr>
        <p:txBody>
          <a:bodyPr>
            <a:normAutofit/>
          </a:bodyPr>
          <a:lstStyle/>
          <a:p>
            <a:r>
              <a:rPr lang="en-US" dirty="0" smtClean="0"/>
              <a:t>East Asia Image Collection, Lafayette College</a:t>
            </a:r>
            <a:endParaRPr lang="en-US" dirty="0" smtClean="0">
              <a:hlinkClick r:id="rId2"/>
            </a:endParaRPr>
          </a:p>
          <a:p>
            <a:pPr lvl="1"/>
            <a:r>
              <a:rPr lang="en-US" dirty="0" smtClean="0">
                <a:hlinkClick r:id="rId2"/>
              </a:rPr>
              <a:t>http</a:t>
            </a:r>
            <a:r>
              <a:rPr lang="en-US" dirty="0" smtClean="0">
                <a:hlinkClick r:id="rId2"/>
              </a:rPr>
              <a:t>://</a:t>
            </a:r>
            <a:r>
              <a:rPr lang="en-US" dirty="0" smtClean="0">
                <a:hlinkClick r:id="rId2"/>
              </a:rPr>
              <a:t>digital.lafayette.edu/collections/eastasia</a:t>
            </a:r>
            <a:endParaRPr lang="en-US" dirty="0" smtClean="0"/>
          </a:p>
          <a:p>
            <a:pPr lvl="2"/>
            <a:r>
              <a:rPr lang="en-US" dirty="0" smtClean="0"/>
              <a:t>5832 records; photographs, postcards, pictorial publications, slides and negatives of East Asian history 1900-1950</a:t>
            </a:r>
          </a:p>
          <a:p>
            <a:r>
              <a:rPr lang="en-US" dirty="0" smtClean="0"/>
              <a:t>East Asia Image Collection Blog</a:t>
            </a:r>
            <a:endParaRPr lang="en-US" dirty="0" smtClean="0">
              <a:hlinkClick r:id="rId3"/>
            </a:endParaRPr>
          </a:p>
          <a:p>
            <a:pPr lvl="1"/>
            <a:r>
              <a:rPr lang="en-US" dirty="0" smtClean="0">
                <a:hlinkClick r:id="rId3"/>
              </a:rPr>
              <a:t>http</a:t>
            </a:r>
            <a:r>
              <a:rPr lang="en-US" dirty="0" smtClean="0">
                <a:hlinkClick r:id="rId3"/>
              </a:rPr>
              <a:t>://sites.lafayette.edu/eastasia</a:t>
            </a:r>
            <a:r>
              <a:rPr lang="en-US" dirty="0" smtClean="0">
                <a:hlinkClick r:id="rId3"/>
              </a:rPr>
              <a:t>/</a:t>
            </a:r>
            <a:endParaRPr lang="en-US" dirty="0" smtClean="0"/>
          </a:p>
          <a:p>
            <a:pPr lvl="2"/>
            <a:r>
              <a:rPr lang="en-US" dirty="0" smtClean="0"/>
              <a:t>Bibliography, links, essays about photographs and images in Japanese imperial and colonial history.</a:t>
            </a:r>
          </a:p>
          <a:p>
            <a:r>
              <a:rPr lang="en-US" dirty="0" smtClean="0"/>
              <a:t>East Asia Image Collection Facebook Page</a:t>
            </a:r>
          </a:p>
          <a:p>
            <a:pPr lvl="1"/>
            <a:r>
              <a:rPr lang="en-US" dirty="0" smtClean="0">
                <a:hlinkClick r:id="rId4"/>
              </a:rPr>
              <a:t>https://www.facebook.com/EastAsiaImageCollection</a:t>
            </a:r>
            <a:r>
              <a:rPr lang="en-US" dirty="0" smtClean="0">
                <a:hlinkClick r:id="rId4"/>
              </a:rPr>
              <a:t>/</a:t>
            </a:r>
            <a:endParaRPr lang="en-US" dirty="0" smtClean="0"/>
          </a:p>
          <a:p>
            <a:r>
              <a:rPr lang="en-US" dirty="0" smtClean="0"/>
              <a:t>Digital Scholarship Services, Lafayette College</a:t>
            </a:r>
          </a:p>
          <a:p>
            <a:pPr lvl="1"/>
            <a:r>
              <a:rPr lang="en-US" dirty="0" smtClean="0">
                <a:hlinkClick r:id="rId2"/>
              </a:rPr>
              <a:t>http://digital.lafayette.edu/</a:t>
            </a:r>
            <a:endParaRPr lang="en-US" dirty="0" smtClean="0"/>
          </a:p>
          <a:p>
            <a:endParaRPr lang="en-US" dirty="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5715000" cy="1249363"/>
          </a:xfrm>
        </p:spPr>
        <p:txBody>
          <a:bodyPr>
            <a:noAutofit/>
          </a:bodyPr>
          <a:lstStyle/>
          <a:p>
            <a:r>
              <a:rPr lang="en-US" sz="2400" dirty="0" smtClean="0"/>
              <a:t>3600 negatives, 12 scrapbooks, correspondence, 1933-52 Manchuria, Mongolia, China, Taiwan, and </a:t>
            </a:r>
            <a:r>
              <a:rPr lang="en-US" sz="2400" dirty="0" err="1" smtClean="0"/>
              <a:t>japan</a:t>
            </a:r>
            <a:r>
              <a:rPr lang="en-US" sz="2400" dirty="0" smtClean="0"/>
              <a:t>  (2008)</a:t>
            </a:r>
            <a:endParaRPr lang="en-US" sz="2400" dirty="0"/>
          </a:p>
        </p:txBody>
      </p:sp>
      <p:pic>
        <p:nvPicPr>
          <p:cNvPr id="7" name="Picture 1" descr="warner3a.jpg"/>
          <p:cNvPicPr>
            <a:picLocks noChangeAspect="1"/>
          </p:cNvPicPr>
          <p:nvPr/>
        </p:nvPicPr>
        <p:blipFill>
          <a:blip r:embed="rId2" cstate="print"/>
          <a:srcRect/>
          <a:stretch>
            <a:fillRect/>
          </a:stretch>
        </p:blipFill>
        <p:spPr bwMode="auto">
          <a:xfrm>
            <a:off x="304800" y="1676400"/>
            <a:ext cx="2418027" cy="4953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4160" t="3367" r="2028" b="2350"/>
          <a:stretch>
            <a:fillRect/>
          </a:stretch>
        </p:blipFill>
        <p:spPr bwMode="auto">
          <a:xfrm>
            <a:off x="6324600" y="304800"/>
            <a:ext cx="2454728" cy="3124200"/>
          </a:xfrm>
          <a:prstGeom prst="rect">
            <a:avLst/>
          </a:prstGeom>
          <a:noFill/>
          <a:ln w="9525">
            <a:noFill/>
            <a:miter lim="800000"/>
            <a:headEnd/>
            <a:tailEnd/>
          </a:ln>
        </p:spPr>
      </p:pic>
      <p:pic>
        <p:nvPicPr>
          <p:cNvPr id="9" name="Picture 3"/>
          <p:cNvPicPr>
            <a:picLocks noChangeAspect="1" noChangeArrowheads="1"/>
          </p:cNvPicPr>
          <p:nvPr/>
        </p:nvPicPr>
        <p:blipFill>
          <a:blip r:embed="rId4" cstate="print"/>
          <a:srcRect t="4034" r="4814" b="3367"/>
          <a:stretch>
            <a:fillRect/>
          </a:stretch>
        </p:blipFill>
        <p:spPr bwMode="auto">
          <a:xfrm>
            <a:off x="6248400" y="3695700"/>
            <a:ext cx="2529840" cy="3162300"/>
          </a:xfrm>
          <a:prstGeom prst="rect">
            <a:avLst/>
          </a:prstGeom>
          <a:noFill/>
          <a:ln w="9525">
            <a:noFill/>
            <a:miter lim="800000"/>
            <a:headEnd/>
            <a:tailEnd/>
          </a:ln>
        </p:spPr>
      </p:pic>
      <p:pic>
        <p:nvPicPr>
          <p:cNvPr id="10" name="Picture 1" descr="warner6a.jpg"/>
          <p:cNvPicPr>
            <a:picLocks noChangeAspect="1"/>
          </p:cNvPicPr>
          <p:nvPr/>
        </p:nvPicPr>
        <p:blipFill>
          <a:blip r:embed="rId5" cstate="print"/>
          <a:srcRect/>
          <a:stretch>
            <a:fillRect/>
          </a:stretch>
        </p:blipFill>
        <p:spPr bwMode="auto">
          <a:xfrm>
            <a:off x="3429000" y="2057400"/>
            <a:ext cx="2209943" cy="4525963"/>
          </a:xfrm>
          <a:prstGeom prst="rect">
            <a:avLst/>
          </a:prstGeom>
          <a:noFill/>
          <a:ln w="9525">
            <a:noFill/>
            <a:miter lim="800000"/>
            <a:headEnd/>
            <a:tailEnd/>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Picture 6" descr="http://digital.lafayette.edu/islandora/object/islandora:24806/datastream/JPG/view?token=9b903f34d0b1c700c817a9b6d2afd35244e629bc6edfa86a97839e00b363d968"/>
          <p:cNvPicPr>
            <a:picLocks noGrp="1" noChangeAspect="1" noChangeArrowheads="1"/>
          </p:cNvPicPr>
          <p:nvPr>
            <p:ph type="pic" sz="quarter" idx="30"/>
          </p:nvPr>
        </p:nvPicPr>
        <p:blipFill>
          <a:blip r:embed="rId2" cstate="print"/>
          <a:srcRect t="2582" b="5216"/>
          <a:stretch>
            <a:fillRect/>
          </a:stretch>
        </p:blipFill>
        <p:spPr bwMode="auto">
          <a:xfrm>
            <a:off x="4953000" y="228600"/>
            <a:ext cx="3962400" cy="2667000"/>
          </a:xfrm>
          <a:prstGeom prst="rect">
            <a:avLst/>
          </a:prstGeom>
          <a:noFill/>
        </p:spPr>
      </p:pic>
      <p:pic>
        <p:nvPicPr>
          <p:cNvPr id="46088" name="Picture 8" descr="http://digital.lafayette.edu/islandora/object/islandora:24818/datastream/JPG/view?token=6f9052055a534686bdc1f583f22a2617c825ce838f8258d0830cfc27c8448aa4"/>
          <p:cNvPicPr>
            <a:picLocks noGrp="1" noChangeAspect="1" noChangeArrowheads="1"/>
          </p:cNvPicPr>
          <p:nvPr>
            <p:ph type="pic" sz="quarter" idx="28"/>
          </p:nvPr>
        </p:nvPicPr>
        <p:blipFill>
          <a:blip r:embed="rId3" cstate="print"/>
          <a:srcRect l="21014" r="21014" b="4651"/>
          <a:stretch>
            <a:fillRect/>
          </a:stretch>
        </p:blipFill>
        <p:spPr bwMode="auto">
          <a:xfrm>
            <a:off x="6172200" y="3383547"/>
            <a:ext cx="2834640" cy="3398253"/>
          </a:xfrm>
          <a:prstGeom prst="rect">
            <a:avLst/>
          </a:prstGeom>
          <a:noFill/>
        </p:spPr>
      </p:pic>
      <p:pic>
        <p:nvPicPr>
          <p:cNvPr id="46090" name="Picture 10" descr="http://digital.lafayette.edu/islandora/object/islandora:24845/datastream/JPG/view?token=d518750e6503289b685690d36a76de3592ba3c2e18497257570dbb6bf6d556be"/>
          <p:cNvPicPr>
            <a:picLocks noGrp="1" noChangeAspect="1" noChangeArrowheads="1"/>
          </p:cNvPicPr>
          <p:nvPr>
            <p:ph type="pic" sz="quarter" idx="27"/>
          </p:nvPr>
        </p:nvPicPr>
        <p:blipFill>
          <a:blip r:embed="rId4" cstate="print"/>
          <a:srcRect t="7127" b="7127"/>
          <a:stretch>
            <a:fillRect/>
          </a:stretch>
        </p:blipFill>
        <p:spPr bwMode="auto">
          <a:xfrm>
            <a:off x="3276600" y="3505200"/>
            <a:ext cx="2606040" cy="3276600"/>
          </a:xfrm>
          <a:prstGeom prst="rect">
            <a:avLst/>
          </a:prstGeom>
          <a:noFill/>
        </p:spPr>
      </p:pic>
      <p:pic>
        <p:nvPicPr>
          <p:cNvPr id="9218" name="Picture 2" descr="http://digital.lafayette.edu/islandora/object/islandora:24752/datastream/JPG/view?token=3a1ba921999d50a9d340f7452481ac993b1a61e2aaf886d39dd1ee0dd2096c0b"/>
          <p:cNvPicPr>
            <a:picLocks noGrp="1" noChangeAspect="1" noChangeArrowheads="1"/>
          </p:cNvPicPr>
          <p:nvPr>
            <p:ph type="pic" sz="quarter" idx="26"/>
          </p:nvPr>
        </p:nvPicPr>
        <p:blipFill>
          <a:blip r:embed="rId5" cstate="print"/>
          <a:srcRect l="21047" r="21386" b="4651"/>
          <a:stretch>
            <a:fillRect/>
          </a:stretch>
        </p:blipFill>
        <p:spPr bwMode="auto">
          <a:xfrm>
            <a:off x="304800" y="3581400"/>
            <a:ext cx="2590800" cy="3124200"/>
          </a:xfrm>
          <a:prstGeom prst="rect">
            <a:avLst/>
          </a:prstGeom>
          <a:noFill/>
        </p:spPr>
      </p:pic>
      <p:pic>
        <p:nvPicPr>
          <p:cNvPr id="9220" name="Picture 4" descr="http://digital.lafayette.edu/islandora/object/islandora:24746/datastream/JPG/view?token=f554db1fd21bf1ab9f9029d9f5309cb763b20a0611299071a3e63ccb1dc7429f"/>
          <p:cNvPicPr>
            <a:picLocks noGrp="1" noChangeAspect="1" noChangeArrowheads="1"/>
          </p:cNvPicPr>
          <p:nvPr>
            <p:ph type="pic" sz="quarter" idx="29"/>
          </p:nvPr>
        </p:nvPicPr>
        <p:blipFill>
          <a:blip r:embed="rId6" cstate="print"/>
          <a:srcRect t="3623" b="3623"/>
          <a:stretch>
            <a:fillRect/>
          </a:stretch>
        </p:blipFill>
        <p:spPr bwMode="auto">
          <a:xfrm>
            <a:off x="304800" y="228600"/>
            <a:ext cx="4343400" cy="2924175"/>
          </a:xfrm>
          <a:prstGeom prst="rect">
            <a:avLst/>
          </a:prstGeom>
          <a:noFill/>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err="1" smtClean="0"/>
              <a:t>showa</a:t>
            </a:r>
            <a:r>
              <a:rPr lang="en-US" dirty="0" smtClean="0"/>
              <a:t> team visits </a:t>
            </a:r>
            <a:r>
              <a:rPr lang="en-US" dirty="0" err="1" smtClean="0"/>
              <a:t>skillman</a:t>
            </a:r>
            <a:r>
              <a:rPr lang="en-US" dirty="0" smtClean="0"/>
              <a:t> library  November 2014</a:t>
            </a:r>
            <a:endParaRPr lang="en-US" dirty="0"/>
          </a:p>
        </p:txBody>
      </p:sp>
      <p:pic>
        <p:nvPicPr>
          <p:cNvPr id="54276" name="Picture 4" descr="https://library.lafayette.edu/sites/default/files/JapanLib2_3.jpg"/>
          <p:cNvPicPr>
            <a:picLocks noChangeAspect="1" noChangeArrowheads="1"/>
          </p:cNvPicPr>
          <p:nvPr/>
        </p:nvPicPr>
        <p:blipFill>
          <a:blip r:embed="rId2" cstate="print"/>
          <a:srcRect/>
          <a:stretch>
            <a:fillRect/>
          </a:stretch>
        </p:blipFill>
        <p:spPr bwMode="auto">
          <a:xfrm>
            <a:off x="1219200" y="1676400"/>
            <a:ext cx="6197600" cy="4648200"/>
          </a:xfrm>
          <a:prstGeom prst="rect">
            <a:avLst/>
          </a:prstGeom>
          <a:noFill/>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nalytics.jpg"/>
          <p:cNvPicPr>
            <a:picLocks noGrp="1" noChangeAspect="1"/>
          </p:cNvPicPr>
          <p:nvPr>
            <p:ph type="pic" sz="quarter" idx="10"/>
          </p:nvPr>
        </p:nvPicPr>
        <p:blipFill>
          <a:blip r:embed="rId2" cstate="print"/>
          <a:stretch>
            <a:fillRect/>
          </a:stretch>
        </p:blipFill>
        <p:spPr>
          <a:xfrm>
            <a:off x="105033" y="228600"/>
            <a:ext cx="9038967" cy="4191000"/>
          </a:xfrm>
          <a:prstGeom prst="rect">
            <a:avLst/>
          </a:prstGeom>
          <a:noFill/>
          <a:ln>
            <a:noFill/>
          </a:ln>
        </p:spPr>
      </p:pic>
      <p:sp>
        <p:nvSpPr>
          <p:cNvPr id="3" name="Text Placeholder 2"/>
          <p:cNvSpPr>
            <a:spLocks noGrp="1"/>
          </p:cNvSpPr>
          <p:nvPr>
            <p:ph type="body" sz="quarter" idx="11"/>
          </p:nvPr>
        </p:nvSpPr>
        <p:spPr>
          <a:xfrm>
            <a:off x="762000" y="4953000"/>
            <a:ext cx="7620000" cy="1447800"/>
          </a:xfrm>
        </p:spPr>
        <p:txBody>
          <a:bodyPr/>
          <a:lstStyle/>
          <a:p>
            <a:r>
              <a:rPr lang="en-US" sz="2400" dirty="0" smtClean="0"/>
              <a:t>Google Analytics from last 30 days.  ~1100 sessions; 835 users; </a:t>
            </a:r>
          </a:p>
          <a:p>
            <a:r>
              <a:rPr lang="en-US" sz="2400" dirty="0" smtClean="0"/>
              <a:t>35% in Japan, 28% in U.S., 19% in Taiwan, 5% in UK, 2% in PRC</a:t>
            </a:r>
            <a:endParaRPr lang="en-US" sz="2400" dirty="0"/>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kishi sensei post.jpg"/>
          <p:cNvPicPr>
            <a:picLocks noChangeAspect="1"/>
          </p:cNvPicPr>
          <p:nvPr/>
        </p:nvPicPr>
        <p:blipFill>
          <a:blip r:embed="rId2" cstate="print"/>
          <a:stretch>
            <a:fillRect/>
          </a:stretch>
        </p:blipFill>
        <p:spPr>
          <a:xfrm>
            <a:off x="0" y="0"/>
            <a:ext cx="3777637" cy="6858000"/>
          </a:xfrm>
          <a:prstGeom prst="rect">
            <a:avLst/>
          </a:prstGeom>
          <a:noFill/>
          <a:ln>
            <a:noFill/>
          </a:ln>
        </p:spPr>
      </p:pic>
      <p:sp>
        <p:nvSpPr>
          <p:cNvPr id="31746" name="AutoShape 2" descr="Image result for 満洲国のビジュアル"/>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1748" name="AutoShape 4" descr="Image result for 満洲国のビジュアル"/>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1750" name="Picture 6" descr="http://ecx.images-amazon.com/images/I/51Zs8SRXPyL._SX355_BO1,204,203,200_.jpg"/>
          <p:cNvPicPr>
            <a:picLocks noChangeAspect="1" noChangeArrowheads="1"/>
          </p:cNvPicPr>
          <p:nvPr/>
        </p:nvPicPr>
        <p:blipFill>
          <a:blip r:embed="rId3" cstate="print"/>
          <a:srcRect/>
          <a:stretch>
            <a:fillRect/>
          </a:stretch>
        </p:blipFill>
        <p:spPr bwMode="auto">
          <a:xfrm>
            <a:off x="5257800" y="3581400"/>
            <a:ext cx="2344180" cy="3276600"/>
          </a:xfrm>
          <a:prstGeom prst="rect">
            <a:avLst/>
          </a:prstGeom>
          <a:noFill/>
        </p:spPr>
      </p:pic>
      <p:sp>
        <p:nvSpPr>
          <p:cNvPr id="6" name="Rectangle 5"/>
          <p:cNvSpPr/>
          <p:nvPr/>
        </p:nvSpPr>
        <p:spPr>
          <a:xfrm>
            <a:off x="4114800" y="0"/>
            <a:ext cx="4572000" cy="3539430"/>
          </a:xfrm>
          <a:prstGeom prst="rect">
            <a:avLst/>
          </a:prstGeom>
        </p:spPr>
        <p:txBody>
          <a:bodyPr>
            <a:spAutoFit/>
          </a:bodyPr>
          <a:lstStyle/>
          <a:p>
            <a:r>
              <a:rPr lang="en-US" sz="2800" dirty="0" smtClean="0"/>
              <a:t>In 2012, a Kyoto University scholar, Kishi Toshihiko, responded to one of my </a:t>
            </a:r>
            <a:r>
              <a:rPr lang="en-US" sz="2800" dirty="0" err="1" smtClean="0"/>
              <a:t>Facebook</a:t>
            </a:r>
            <a:r>
              <a:rPr lang="en-US" sz="2800" dirty="0" smtClean="0"/>
              <a:t> "crowd-source" posts with detailed information about Russo-Japanese era artists</a:t>
            </a:r>
            <a:r>
              <a:rPr lang="en-US" dirty="0" smtClean="0"/>
              <a:t>. </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barclayp\Dropbox\EAIC FB Page\poster from Kishi.jpg"/>
          <p:cNvPicPr>
            <a:picLocks noChangeAspect="1" noChangeArrowheads="1"/>
          </p:cNvPicPr>
          <p:nvPr/>
        </p:nvPicPr>
        <p:blipFill>
          <a:blip r:embed="rId2" cstate="print"/>
          <a:srcRect b="68889"/>
          <a:stretch>
            <a:fillRect/>
          </a:stretch>
        </p:blipFill>
        <p:spPr bwMode="auto">
          <a:xfrm>
            <a:off x="4114544" y="0"/>
            <a:ext cx="5029456" cy="2218805"/>
          </a:xfrm>
          <a:prstGeom prst="rect">
            <a:avLst/>
          </a:prstGeom>
          <a:noFill/>
        </p:spPr>
      </p:pic>
      <p:pic>
        <p:nvPicPr>
          <p:cNvPr id="57346" name="Picture 2" descr="C:\Users\barclayp\Dropbox\000_Japan Research\photographs by category\dinner with hong kong profs and ishikawa kishi.jpg"/>
          <p:cNvPicPr>
            <a:picLocks noChangeAspect="1" noChangeArrowheads="1"/>
          </p:cNvPicPr>
          <p:nvPr/>
        </p:nvPicPr>
        <p:blipFill>
          <a:blip r:embed="rId3" cstate="print"/>
          <a:srcRect/>
          <a:stretch>
            <a:fillRect/>
          </a:stretch>
        </p:blipFill>
        <p:spPr bwMode="auto">
          <a:xfrm>
            <a:off x="4800600" y="2286000"/>
            <a:ext cx="3276600" cy="2457450"/>
          </a:xfrm>
          <a:prstGeom prst="rect">
            <a:avLst/>
          </a:prstGeom>
          <a:noFill/>
        </p:spPr>
      </p:pic>
      <p:pic>
        <p:nvPicPr>
          <p:cNvPr id="57347" name="Picture 3" descr="C:\Users\barclayp\Dropbox\Georgetown Sept 2015\Pictures from DC Sept 2015\IMG_2983.JPG"/>
          <p:cNvPicPr>
            <a:picLocks noChangeAspect="1" noChangeArrowheads="1"/>
          </p:cNvPicPr>
          <p:nvPr/>
        </p:nvPicPr>
        <p:blipFill>
          <a:blip r:embed="rId4" cstate="print"/>
          <a:srcRect/>
          <a:stretch>
            <a:fillRect/>
          </a:stretch>
        </p:blipFill>
        <p:spPr bwMode="auto">
          <a:xfrm>
            <a:off x="5029200" y="4686300"/>
            <a:ext cx="2895600" cy="2171700"/>
          </a:xfrm>
          <a:prstGeom prst="rect">
            <a:avLst/>
          </a:prstGeom>
          <a:noFill/>
        </p:spPr>
      </p:pic>
      <p:pic>
        <p:nvPicPr>
          <p:cNvPr id="7" name="Picture Placeholder 10" descr="20150104_211801.jpg"/>
          <p:cNvPicPr>
            <a:picLocks noChangeAspect="1"/>
          </p:cNvPicPr>
          <p:nvPr/>
        </p:nvPicPr>
        <p:blipFill>
          <a:blip r:embed="rId5" cstate="print"/>
          <a:srcRect l="2630" r="2630"/>
          <a:stretch>
            <a:fillRect/>
          </a:stretch>
        </p:blipFill>
        <p:spPr>
          <a:xfrm>
            <a:off x="0" y="3504488"/>
            <a:ext cx="4236015" cy="3353512"/>
          </a:xfrm>
          <a:prstGeom prst="rect">
            <a:avLst/>
          </a:prstGeom>
        </p:spPr>
      </p:pic>
      <p:pic>
        <p:nvPicPr>
          <p:cNvPr id="9" name="Picture Placeholder 16" descr="IMGP9386.JPG"/>
          <p:cNvPicPr>
            <a:picLocks noChangeAspect="1"/>
          </p:cNvPicPr>
          <p:nvPr/>
        </p:nvPicPr>
        <p:blipFill>
          <a:blip r:embed="rId6" cstate="print"/>
          <a:srcRect l="2501" r="2501"/>
          <a:stretch>
            <a:fillRect/>
          </a:stretch>
        </p:blipFill>
        <p:spPr>
          <a:xfrm>
            <a:off x="1" y="457200"/>
            <a:ext cx="4244952" cy="3350918"/>
          </a:xfrm>
          <a:prstGeom prst="rect">
            <a:avLst/>
          </a:prstGeom>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Project two: Manchukuo_Postcards.org</a:t>
            </a:r>
            <a:endParaRPr lang="en-US" dirty="0"/>
          </a:p>
        </p:txBody>
      </p:sp>
      <p:sp>
        <p:nvSpPr>
          <p:cNvPr id="3" name="Content Placeholder 2"/>
          <p:cNvSpPr>
            <a:spLocks noGrp="1"/>
          </p:cNvSpPr>
          <p:nvPr>
            <p:ph idx="1"/>
          </p:nvPr>
        </p:nvSpPr>
        <p:spPr/>
        <p:txBody>
          <a:bodyPr>
            <a:normAutofit/>
          </a:bodyPr>
          <a:lstStyle/>
          <a:p>
            <a:r>
              <a:rPr lang="en-US" dirty="0" smtClean="0"/>
              <a:t>Build database of postcards of Manchukuo from collections of (at least) four repositories:</a:t>
            </a:r>
          </a:p>
          <a:p>
            <a:pPr lvl="1"/>
            <a:r>
              <a:rPr lang="en-US" dirty="0" smtClean="0"/>
              <a:t>East Asia Image Collection (Lafayette College)</a:t>
            </a:r>
          </a:p>
          <a:p>
            <a:pPr lvl="1"/>
            <a:r>
              <a:rPr lang="en-US" dirty="0" smtClean="0"/>
              <a:t>Japan Camera Industry Institute</a:t>
            </a:r>
          </a:p>
          <a:p>
            <a:pPr lvl="1"/>
            <a:r>
              <a:rPr lang="en-US" dirty="0" smtClean="0"/>
              <a:t>Harvard </a:t>
            </a:r>
            <a:r>
              <a:rPr lang="en-US" dirty="0" err="1" smtClean="0"/>
              <a:t>Yenching</a:t>
            </a:r>
            <a:r>
              <a:rPr lang="en-US" dirty="0" smtClean="0"/>
              <a:t> Library</a:t>
            </a:r>
          </a:p>
          <a:p>
            <a:pPr lvl="1"/>
            <a:r>
              <a:rPr lang="en-US" dirty="0" smtClean="0"/>
              <a:t>Museum of Fine Arts, Boston</a:t>
            </a:r>
          </a:p>
        </p:txBody>
      </p:sp>
      <p:pic>
        <p:nvPicPr>
          <p:cNvPr id="4" name="Picture Placeholder 4" descr="harvard screen.jpg"/>
          <p:cNvPicPr>
            <a:picLocks noChangeAspect="1"/>
          </p:cNvPicPr>
          <p:nvPr/>
        </p:nvPicPr>
        <p:blipFill>
          <a:blip r:embed="rId2" cstate="print"/>
          <a:stretch>
            <a:fillRect/>
          </a:stretch>
        </p:blipFill>
        <p:spPr>
          <a:xfrm>
            <a:off x="5638800" y="3651037"/>
            <a:ext cx="3505200" cy="320696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IMG_3853.JPG"/>
          <p:cNvPicPr>
            <a:picLocks noGrp="1" noChangeAspect="1"/>
          </p:cNvPicPr>
          <p:nvPr>
            <p:ph type="pic" sz="quarter" idx="26"/>
          </p:nvPr>
        </p:nvPicPr>
        <p:blipFill>
          <a:blip r:embed="rId2" cstate="print"/>
          <a:srcRect t="2834" b="2834"/>
          <a:stretch>
            <a:fillRect/>
          </a:stretch>
        </p:blipFill>
        <p:spPr/>
      </p:pic>
      <p:pic>
        <p:nvPicPr>
          <p:cNvPr id="9" name="Picture Placeholder 8" descr="IMG_3781.JPG"/>
          <p:cNvPicPr>
            <a:picLocks noGrp="1" noChangeAspect="1"/>
          </p:cNvPicPr>
          <p:nvPr>
            <p:ph type="pic" sz="quarter" idx="29"/>
          </p:nvPr>
        </p:nvPicPr>
        <p:blipFill>
          <a:blip r:embed="rId3" cstate="print"/>
          <a:srcRect t="3846" b="3846"/>
          <a:stretch>
            <a:fillRect/>
          </a:stretch>
        </p:blipFill>
        <p:spPr/>
      </p:pic>
      <p:pic>
        <p:nvPicPr>
          <p:cNvPr id="10" name="Picture Placeholder 9" descr="IMG_3793.JPG"/>
          <p:cNvPicPr>
            <a:picLocks noGrp="1" noChangeAspect="1"/>
          </p:cNvPicPr>
          <p:nvPr>
            <p:ph type="pic" sz="quarter" idx="30"/>
          </p:nvPr>
        </p:nvPicPr>
        <p:blipFill>
          <a:blip r:embed="rId4" cstate="print"/>
          <a:srcRect t="3846" b="3846"/>
          <a:stretch>
            <a:fillRect/>
          </a:stretch>
        </p:blipFill>
        <p:spPr/>
      </p:pic>
      <p:pic>
        <p:nvPicPr>
          <p:cNvPr id="12" name="Picture Placeholder 11" descr="IMG_3888.JPG"/>
          <p:cNvPicPr>
            <a:picLocks noGrp="1" noChangeAspect="1"/>
          </p:cNvPicPr>
          <p:nvPr>
            <p:ph type="pic" sz="quarter" idx="27"/>
          </p:nvPr>
        </p:nvPicPr>
        <p:blipFill>
          <a:blip r:embed="rId5" cstate="print"/>
          <a:srcRect t="2834" b="2834"/>
          <a:stretch>
            <a:fillRect/>
          </a:stretch>
        </p:blipFill>
        <p:spPr/>
      </p:pic>
      <p:pic>
        <p:nvPicPr>
          <p:cNvPr id="13" name="Picture Placeholder 12" descr="IMG_3769.JPG"/>
          <p:cNvPicPr>
            <a:picLocks noGrp="1" noChangeAspect="1"/>
          </p:cNvPicPr>
          <p:nvPr>
            <p:ph type="pic" sz="quarter" idx="28"/>
          </p:nvPr>
        </p:nvPicPr>
        <p:blipFill>
          <a:blip r:embed="rId6" cstate="print"/>
          <a:srcRect l="20185" r="20185"/>
          <a:stretch>
            <a:fillRect/>
          </a:stretch>
        </p:blipFill>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barclayp\Dropbox\000_Japan Research\photographs by category\JCII Camera Museum\IMGP9308.JPG"/>
          <p:cNvPicPr>
            <a:picLocks noGrp="1" noChangeAspect="1" noChangeArrowheads="1"/>
          </p:cNvPicPr>
          <p:nvPr>
            <p:ph type="pic" sz="quarter" idx="13"/>
          </p:nvPr>
        </p:nvPicPr>
        <p:blipFill>
          <a:blip r:embed="rId2" cstate="print"/>
          <a:srcRect l="2501" r="2501"/>
          <a:stretch>
            <a:fillRect/>
          </a:stretch>
        </p:blipFill>
        <p:spPr bwMode="auto">
          <a:prstGeom prst="rect">
            <a:avLst/>
          </a:prstGeom>
          <a:noFill/>
        </p:spPr>
      </p:pic>
      <p:pic>
        <p:nvPicPr>
          <p:cNvPr id="58371" name="Picture 3" descr="C:\Users\barclayp\Dropbox\000_Japan Research\photographs by category\JCII Camera Museum\IMGP9266.JPG"/>
          <p:cNvPicPr>
            <a:picLocks noGrp="1" noChangeAspect="1" noChangeArrowheads="1"/>
          </p:cNvPicPr>
          <p:nvPr>
            <p:ph type="pic" sz="quarter" idx="11"/>
          </p:nvPr>
        </p:nvPicPr>
        <p:blipFill>
          <a:blip r:embed="rId3" cstate="print"/>
          <a:srcRect l="2630" r="2630"/>
          <a:stretch>
            <a:fillRect/>
          </a:stretch>
        </p:blipFill>
        <p:spPr bwMode="auto">
          <a:xfrm rot="5400000">
            <a:off x="5067300" y="3436620"/>
            <a:ext cx="3649900" cy="2889504"/>
          </a:xfrm>
          <a:prstGeom prst="rect">
            <a:avLst/>
          </a:prstGeom>
          <a:noFill/>
        </p:spPr>
      </p:pic>
      <p:pic>
        <p:nvPicPr>
          <p:cNvPr id="58372" name="Picture 4" descr="C:\Users\barclayp\Dropbox\000_Japan Research\photographs by category\Asahi Shinbun Fuji Soko\20150529_141126.jpg"/>
          <p:cNvPicPr>
            <a:picLocks noGrp="1" noChangeAspect="1" noChangeArrowheads="1"/>
          </p:cNvPicPr>
          <p:nvPr>
            <p:ph type="pic" sz="quarter" idx="12"/>
          </p:nvPr>
        </p:nvPicPr>
        <p:blipFill>
          <a:blip r:embed="rId4" cstate="print"/>
          <a:srcRect l="21875" r="21875"/>
          <a:stretch>
            <a:fillRect/>
          </a:stretch>
        </p:blipFill>
        <p:spPr bwMode="auto">
          <a:prstGeom prst="rect">
            <a:avLst/>
          </a:prstGeom>
          <a:noFill/>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Next Session: how to build this project</a:t>
            </a:r>
            <a:endParaRPr lang="en-US" dirty="0"/>
          </a:p>
        </p:txBody>
      </p:sp>
      <p:pic>
        <p:nvPicPr>
          <p:cNvPr id="11" name="Content Placeholder 10" descr="IMG_3896.JPG"/>
          <p:cNvPicPr>
            <a:picLocks noGrp="1" noChangeAspect="1"/>
          </p:cNvPicPr>
          <p:nvPr>
            <p:ph idx="1"/>
          </p:nvPr>
        </p:nvPicPr>
        <p:blipFill>
          <a:blip r:embed="rId2" cstate="print"/>
          <a:stretch>
            <a:fillRect/>
          </a:stretch>
        </p:blipFill>
        <p:spPr>
          <a:xfrm>
            <a:off x="228600" y="1752600"/>
            <a:ext cx="3394472" cy="4525963"/>
          </a:xfrm>
        </p:spPr>
      </p:pic>
      <p:sp>
        <p:nvSpPr>
          <p:cNvPr id="5" name="TextBox 4"/>
          <p:cNvSpPr txBox="1"/>
          <p:nvPr/>
        </p:nvSpPr>
        <p:spPr>
          <a:xfrm>
            <a:off x="3810001" y="1447800"/>
            <a:ext cx="4724400" cy="4524315"/>
          </a:xfrm>
          <a:prstGeom prst="rect">
            <a:avLst/>
          </a:prstGeom>
          <a:noFill/>
        </p:spPr>
        <p:txBody>
          <a:bodyPr wrap="square" rtlCol="0">
            <a:spAutoFit/>
          </a:bodyPr>
          <a:lstStyle/>
          <a:p>
            <a:r>
              <a:rPr lang="en-US" sz="2400" dirty="0" smtClean="0"/>
              <a:t>Important points:</a:t>
            </a:r>
          </a:p>
          <a:p>
            <a:endParaRPr lang="en-US" sz="2400" dirty="0" smtClean="0"/>
          </a:p>
          <a:p>
            <a:r>
              <a:rPr lang="en-US" sz="2400" dirty="0" smtClean="0"/>
              <a:t>Aggregation of databases is necessary</a:t>
            </a:r>
          </a:p>
          <a:p>
            <a:r>
              <a:rPr lang="en-US" sz="2400" dirty="0" smtClean="0"/>
              <a:t>because individual collections are partial, fragmentary, and unrepresentative</a:t>
            </a:r>
          </a:p>
          <a:p>
            <a:endParaRPr lang="en-US" sz="2400" dirty="0" smtClean="0"/>
          </a:p>
          <a:p>
            <a:r>
              <a:rPr lang="en-US" sz="2400" dirty="0" smtClean="0"/>
              <a:t>Separated, small databases are difficult to use for systematic investigations of ephemera such as postcards</a:t>
            </a:r>
            <a:endParaRPr lang="en-US" sz="2400"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7169" name="Line 1"/>
          <p:cNvSpPr>
            <a:spLocks noChangeShapeType="1"/>
          </p:cNvSpPr>
          <p:nvPr/>
        </p:nvSpPr>
        <p:spPr bwMode="auto">
          <a:xfrm flipH="1" flipV="1">
            <a:off x="6248400" y="2057400"/>
            <a:ext cx="1885950" cy="30163"/>
          </a:xfrm>
          <a:prstGeom prst="line">
            <a:avLst/>
          </a:prstGeom>
          <a:noFill/>
          <a:ln w="50800" cap="flat" cmpd="sng">
            <a:solidFill>
              <a:srgbClr val="5A5F5E"/>
            </a:solidFill>
            <a:prstDash val="dash"/>
            <a:round/>
            <a:headEnd type="none" w="med" len="med"/>
            <a:tailEnd type="none" w="med" len="med"/>
          </a:ln>
          <a:effectLst/>
        </p:spPr>
        <p:txBody>
          <a:bodyPr lIns="45720" rIns="45720"/>
          <a:lstStyle/>
          <a:p>
            <a:endParaRPr lang="en-US"/>
          </a:p>
        </p:txBody>
      </p:sp>
      <p:sp>
        <p:nvSpPr>
          <p:cNvPr id="7170" name="Line 2"/>
          <p:cNvSpPr>
            <a:spLocks noChangeShapeType="1"/>
          </p:cNvSpPr>
          <p:nvPr/>
        </p:nvSpPr>
        <p:spPr bwMode="auto">
          <a:xfrm flipH="1" flipV="1">
            <a:off x="1873250" y="2274888"/>
            <a:ext cx="1885950" cy="30162"/>
          </a:xfrm>
          <a:prstGeom prst="line">
            <a:avLst/>
          </a:prstGeom>
          <a:noFill/>
          <a:ln w="50800" cap="flat" cmpd="sng">
            <a:solidFill>
              <a:srgbClr val="5A5F5E"/>
            </a:solidFill>
            <a:prstDash val="dash"/>
            <a:round/>
            <a:headEnd type="none" w="med" len="med"/>
            <a:tailEnd type="none" w="med" len="med"/>
          </a:ln>
          <a:effectLst/>
        </p:spPr>
        <p:txBody>
          <a:bodyPr lIns="45720" rIns="45720"/>
          <a:lstStyle/>
          <a:p>
            <a:endParaRPr lang="en-US"/>
          </a:p>
        </p:txBody>
      </p:sp>
      <p:sp>
        <p:nvSpPr>
          <p:cNvPr id="7171" name="Line 3"/>
          <p:cNvSpPr>
            <a:spLocks noChangeShapeType="1"/>
          </p:cNvSpPr>
          <p:nvPr/>
        </p:nvSpPr>
        <p:spPr bwMode="auto">
          <a:xfrm flipV="1">
            <a:off x="1501775" y="3529013"/>
            <a:ext cx="0" cy="2211387"/>
          </a:xfrm>
          <a:prstGeom prst="line">
            <a:avLst/>
          </a:prstGeom>
          <a:noFill/>
          <a:ln w="50800" cap="flat" cmpd="sng">
            <a:solidFill>
              <a:srgbClr val="5A5F5E"/>
            </a:solidFill>
            <a:prstDash val="dash"/>
            <a:round/>
            <a:headEnd type="none" w="med" len="med"/>
            <a:tailEnd type="none" w="med" len="med"/>
          </a:ln>
          <a:effectLst/>
        </p:spPr>
        <p:txBody>
          <a:bodyPr lIns="45720" rIns="45720"/>
          <a:lstStyle/>
          <a:p>
            <a:endParaRPr lang="en-US"/>
          </a:p>
        </p:txBody>
      </p:sp>
      <p:sp>
        <p:nvSpPr>
          <p:cNvPr id="7172" name="Line 4"/>
          <p:cNvSpPr>
            <a:spLocks noChangeShapeType="1"/>
          </p:cNvSpPr>
          <p:nvPr/>
        </p:nvSpPr>
        <p:spPr bwMode="auto">
          <a:xfrm flipH="1" flipV="1">
            <a:off x="5043488" y="3589338"/>
            <a:ext cx="2554287" cy="0"/>
          </a:xfrm>
          <a:prstGeom prst="line">
            <a:avLst/>
          </a:prstGeom>
          <a:noFill/>
          <a:ln w="50800" cap="flat" cmpd="sng">
            <a:solidFill>
              <a:srgbClr val="5A5F5E"/>
            </a:solidFill>
            <a:prstDash val="dash"/>
            <a:round/>
            <a:headEnd type="none" w="med" len="med"/>
            <a:tailEnd type="none" w="med" len="med"/>
          </a:ln>
          <a:effectLst/>
        </p:spPr>
        <p:txBody>
          <a:bodyPr lIns="45720" rIns="45720"/>
          <a:lstStyle/>
          <a:p>
            <a:endParaRPr lang="en-US"/>
          </a:p>
        </p:txBody>
      </p:sp>
      <p:sp>
        <p:nvSpPr>
          <p:cNvPr id="7173" name="Line 5"/>
          <p:cNvSpPr>
            <a:spLocks noChangeShapeType="1"/>
          </p:cNvSpPr>
          <p:nvPr/>
        </p:nvSpPr>
        <p:spPr bwMode="auto">
          <a:xfrm flipV="1">
            <a:off x="3306763" y="2305050"/>
            <a:ext cx="0" cy="1328738"/>
          </a:xfrm>
          <a:prstGeom prst="line">
            <a:avLst/>
          </a:prstGeom>
          <a:noFill/>
          <a:ln w="50800" cap="flat" cmpd="sng">
            <a:solidFill>
              <a:srgbClr val="5A5F5E"/>
            </a:solidFill>
            <a:prstDash val="dash"/>
            <a:round/>
            <a:headEnd type="none" w="med" len="med"/>
            <a:tailEnd type="none" w="med" len="med"/>
          </a:ln>
          <a:effectLst/>
        </p:spPr>
        <p:txBody>
          <a:bodyPr lIns="45720" rIns="45720"/>
          <a:lstStyle/>
          <a:p>
            <a:endParaRPr lang="en-US"/>
          </a:p>
        </p:txBody>
      </p:sp>
      <p:sp>
        <p:nvSpPr>
          <p:cNvPr id="7174" name="Line 6"/>
          <p:cNvSpPr>
            <a:spLocks noChangeShapeType="1"/>
          </p:cNvSpPr>
          <p:nvPr/>
        </p:nvSpPr>
        <p:spPr bwMode="auto">
          <a:xfrm flipH="1">
            <a:off x="2173288" y="5626100"/>
            <a:ext cx="2328862" cy="0"/>
          </a:xfrm>
          <a:prstGeom prst="line">
            <a:avLst/>
          </a:prstGeom>
          <a:noFill/>
          <a:ln w="50800" cap="flat" cmpd="sng">
            <a:solidFill>
              <a:srgbClr val="5A5F5E"/>
            </a:solidFill>
            <a:prstDash val="dash"/>
            <a:round/>
            <a:headEnd type="none" w="med" len="med"/>
            <a:tailEnd type="none" w="med" len="med"/>
          </a:ln>
          <a:effectLst/>
        </p:spPr>
        <p:txBody>
          <a:bodyPr lIns="45720" rIns="45720"/>
          <a:lstStyle/>
          <a:p>
            <a:endParaRPr lang="en-US"/>
          </a:p>
        </p:txBody>
      </p:sp>
      <p:sp>
        <p:nvSpPr>
          <p:cNvPr id="7175" name="Line 7"/>
          <p:cNvSpPr>
            <a:spLocks noChangeShapeType="1"/>
          </p:cNvSpPr>
          <p:nvPr/>
        </p:nvSpPr>
        <p:spPr bwMode="auto">
          <a:xfrm flipV="1">
            <a:off x="5567363" y="2022475"/>
            <a:ext cx="0" cy="2076450"/>
          </a:xfrm>
          <a:prstGeom prst="line">
            <a:avLst/>
          </a:prstGeom>
          <a:noFill/>
          <a:ln w="50800" cap="flat" cmpd="sng">
            <a:solidFill>
              <a:srgbClr val="5A5F5E"/>
            </a:solidFill>
            <a:prstDash val="dash"/>
            <a:round/>
            <a:headEnd type="none" w="med" len="med"/>
            <a:tailEnd type="none" w="med" len="med"/>
          </a:ln>
          <a:effectLst/>
        </p:spPr>
        <p:txBody>
          <a:bodyPr lIns="45720" rIns="45720"/>
          <a:lstStyle/>
          <a:p>
            <a:endParaRPr lang="en-US"/>
          </a:p>
        </p:txBody>
      </p:sp>
      <p:sp>
        <p:nvSpPr>
          <p:cNvPr id="7176" name="Line 8"/>
          <p:cNvSpPr>
            <a:spLocks noChangeShapeType="1"/>
          </p:cNvSpPr>
          <p:nvPr/>
        </p:nvSpPr>
        <p:spPr bwMode="auto">
          <a:xfrm flipH="1" flipV="1">
            <a:off x="1419225" y="3589338"/>
            <a:ext cx="1585913" cy="17462"/>
          </a:xfrm>
          <a:prstGeom prst="line">
            <a:avLst/>
          </a:prstGeom>
          <a:noFill/>
          <a:ln w="50800" cap="flat" cmpd="sng">
            <a:solidFill>
              <a:srgbClr val="5A5F5E"/>
            </a:solidFill>
            <a:prstDash val="dash"/>
            <a:round/>
            <a:headEnd type="none" w="med" len="med"/>
            <a:tailEnd type="none" w="med" len="med"/>
          </a:ln>
          <a:effectLst/>
        </p:spPr>
        <p:txBody>
          <a:bodyPr lIns="45720" rIns="45720"/>
          <a:lstStyle/>
          <a:p>
            <a:endParaRPr lang="en-US"/>
          </a:p>
        </p:txBody>
      </p:sp>
      <p:sp>
        <p:nvSpPr>
          <p:cNvPr id="7177" name="Line 9"/>
          <p:cNvSpPr>
            <a:spLocks noChangeShapeType="1"/>
          </p:cNvSpPr>
          <p:nvPr/>
        </p:nvSpPr>
        <p:spPr bwMode="auto">
          <a:xfrm>
            <a:off x="7578725" y="3606800"/>
            <a:ext cx="0" cy="2403475"/>
          </a:xfrm>
          <a:prstGeom prst="line">
            <a:avLst/>
          </a:prstGeom>
          <a:noFill/>
          <a:ln w="50800" cap="flat" cmpd="sng">
            <a:solidFill>
              <a:srgbClr val="5A5F5E"/>
            </a:solidFill>
            <a:prstDash val="dash"/>
            <a:round/>
            <a:headEnd type="none" w="med" len="med"/>
            <a:tailEnd type="none" w="med" len="med"/>
          </a:ln>
          <a:effectLst/>
        </p:spPr>
        <p:txBody>
          <a:bodyPr lIns="45720" rIns="45720"/>
          <a:lstStyle/>
          <a:p>
            <a:endParaRPr lang="en-US"/>
          </a:p>
        </p:txBody>
      </p:sp>
      <p:sp>
        <p:nvSpPr>
          <p:cNvPr id="7178" name="Line 10"/>
          <p:cNvSpPr>
            <a:spLocks noChangeShapeType="1"/>
          </p:cNvSpPr>
          <p:nvPr/>
        </p:nvSpPr>
        <p:spPr bwMode="auto">
          <a:xfrm flipH="1">
            <a:off x="4494213" y="5626100"/>
            <a:ext cx="2328862" cy="0"/>
          </a:xfrm>
          <a:prstGeom prst="line">
            <a:avLst/>
          </a:prstGeom>
          <a:noFill/>
          <a:ln w="50800" cap="flat" cmpd="sng">
            <a:solidFill>
              <a:srgbClr val="5A5F5E"/>
            </a:solidFill>
            <a:prstDash val="dash"/>
            <a:round/>
            <a:headEnd type="none" w="med" len="med"/>
            <a:tailEnd type="none" w="med" len="med"/>
          </a:ln>
          <a:effectLst/>
        </p:spPr>
        <p:txBody>
          <a:bodyPr lIns="45720" rIns="45720"/>
          <a:lstStyle/>
          <a:p>
            <a:endParaRPr lang="en-US"/>
          </a:p>
        </p:txBody>
      </p:sp>
      <p:pic>
        <p:nvPicPr>
          <p:cNvPr id="7179" name="Picture 11" descr="image7.png"/>
          <p:cNvPicPr>
            <a:picLocks noChangeAspect="1"/>
          </p:cNvPicPr>
          <p:nvPr/>
        </p:nvPicPr>
        <p:blipFill>
          <a:blip r:embed="rId3" cstate="print"/>
          <a:srcRect/>
          <a:stretch>
            <a:fillRect/>
          </a:stretch>
        </p:blipFill>
        <p:spPr bwMode="auto">
          <a:xfrm>
            <a:off x="371475" y="4730750"/>
            <a:ext cx="2324100" cy="1736725"/>
          </a:xfrm>
          <a:prstGeom prst="rect">
            <a:avLst/>
          </a:prstGeom>
          <a:noFill/>
          <a:ln w="12700" cap="flat" cmpd="sng">
            <a:solidFill>
              <a:srgbClr val="53585F"/>
            </a:solidFill>
            <a:prstDash val="solid"/>
            <a:miter lim="400000"/>
            <a:headEnd type="none" w="med" len="med"/>
            <a:tailEnd type="none" w="med" len="med"/>
          </a:ln>
          <a:effectLst/>
        </p:spPr>
      </p:pic>
      <p:pic>
        <p:nvPicPr>
          <p:cNvPr id="7180" name="Picture 12" descr="image8.png"/>
          <p:cNvPicPr>
            <a:picLocks noChangeAspect="1"/>
          </p:cNvPicPr>
          <p:nvPr/>
        </p:nvPicPr>
        <p:blipFill>
          <a:blip r:embed="rId4" cstate="print"/>
          <a:srcRect/>
          <a:stretch>
            <a:fillRect/>
          </a:stretch>
        </p:blipFill>
        <p:spPr bwMode="auto">
          <a:xfrm>
            <a:off x="6269038" y="4784725"/>
            <a:ext cx="2544762" cy="1682750"/>
          </a:xfrm>
          <a:prstGeom prst="rect">
            <a:avLst/>
          </a:prstGeom>
          <a:noFill/>
          <a:ln w="12700" cap="flat" cmpd="sng">
            <a:solidFill>
              <a:srgbClr val="53585F"/>
            </a:solidFill>
            <a:prstDash val="solid"/>
            <a:miter lim="400000"/>
            <a:headEnd type="none" w="med" len="med"/>
            <a:tailEnd type="none" w="med" len="med"/>
          </a:ln>
          <a:effectLst/>
        </p:spPr>
      </p:pic>
      <p:pic>
        <p:nvPicPr>
          <p:cNvPr id="7181" name="Picture 13" descr="image5.png"/>
          <p:cNvPicPr>
            <a:picLocks noChangeAspect="1"/>
          </p:cNvPicPr>
          <p:nvPr/>
        </p:nvPicPr>
        <p:blipFill>
          <a:blip r:embed="rId5" cstate="print"/>
          <a:srcRect/>
          <a:stretch>
            <a:fillRect/>
          </a:stretch>
        </p:blipFill>
        <p:spPr bwMode="auto">
          <a:xfrm>
            <a:off x="4737100" y="1165225"/>
            <a:ext cx="1774825" cy="1757363"/>
          </a:xfrm>
          <a:prstGeom prst="rect">
            <a:avLst/>
          </a:prstGeom>
          <a:noFill/>
          <a:ln w="12700" cap="flat" cmpd="sng">
            <a:noFill/>
            <a:prstDash val="solid"/>
            <a:miter lim="400000"/>
            <a:headEnd type="none" w="med" len="med"/>
            <a:tailEnd type="none" w="med" len="med"/>
          </a:ln>
          <a:effectLst/>
        </p:spPr>
      </p:pic>
      <p:pic>
        <p:nvPicPr>
          <p:cNvPr id="7182" name="Picture 14" descr="image6.png"/>
          <p:cNvPicPr>
            <a:picLocks noChangeAspect="1"/>
          </p:cNvPicPr>
          <p:nvPr/>
        </p:nvPicPr>
        <p:blipFill>
          <a:blip r:embed="rId6" cstate="print"/>
          <a:srcRect l="6740" t="4008" b="11652"/>
          <a:stretch>
            <a:fillRect/>
          </a:stretch>
        </p:blipFill>
        <p:spPr bwMode="auto">
          <a:xfrm>
            <a:off x="2555875" y="1589088"/>
            <a:ext cx="1562100" cy="1060450"/>
          </a:xfrm>
          <a:prstGeom prst="rect">
            <a:avLst/>
          </a:prstGeom>
          <a:noFill/>
          <a:ln w="12700" cap="flat" cmpd="sng">
            <a:noFill/>
            <a:prstDash val="solid"/>
            <a:miter lim="400000"/>
            <a:headEnd type="none" w="med" len="med"/>
            <a:tailEnd type="none" w="med" len="med"/>
          </a:ln>
          <a:effectLst/>
        </p:spPr>
      </p:pic>
      <p:pic>
        <p:nvPicPr>
          <p:cNvPr id="7183" name="Picture 15" descr="image9.png"/>
          <p:cNvPicPr>
            <a:picLocks noChangeAspect="1"/>
          </p:cNvPicPr>
          <p:nvPr/>
        </p:nvPicPr>
        <p:blipFill>
          <a:blip r:embed="rId7" cstate="print"/>
          <a:srcRect l="27104" t="16187" r="27104" b="28317"/>
          <a:stretch>
            <a:fillRect/>
          </a:stretch>
        </p:blipFill>
        <p:spPr bwMode="auto">
          <a:xfrm>
            <a:off x="3363913" y="4751388"/>
            <a:ext cx="2281237" cy="1716087"/>
          </a:xfrm>
          <a:prstGeom prst="rect">
            <a:avLst/>
          </a:prstGeom>
          <a:noFill/>
          <a:ln w="12700" cap="flat" cmpd="sng">
            <a:solidFill>
              <a:srgbClr val="5A5F5E"/>
            </a:solidFill>
            <a:prstDash val="solid"/>
            <a:miter lim="400000"/>
            <a:headEnd type="none" w="med" len="med"/>
            <a:tailEnd type="none" w="med" len="med"/>
          </a:ln>
          <a:effectLst/>
        </p:spPr>
      </p:pic>
      <p:pic>
        <p:nvPicPr>
          <p:cNvPr id="7186" name="Picture 18" descr="umDsi9f.png"/>
          <p:cNvPicPr>
            <a:picLocks noChangeAspect="1"/>
          </p:cNvPicPr>
          <p:nvPr/>
        </p:nvPicPr>
        <p:blipFill>
          <a:blip r:embed="rId8" cstate="print"/>
          <a:srcRect/>
          <a:stretch>
            <a:fillRect/>
          </a:stretch>
        </p:blipFill>
        <p:spPr bwMode="auto">
          <a:xfrm>
            <a:off x="7620000" y="1524000"/>
            <a:ext cx="909637" cy="909638"/>
          </a:xfrm>
          <a:prstGeom prst="rect">
            <a:avLst/>
          </a:prstGeom>
          <a:noFill/>
          <a:ln w="12700" cap="flat" cmpd="sng">
            <a:noFill/>
            <a:prstDash val="solid"/>
            <a:miter lim="400000"/>
            <a:headEnd type="none" w="med" len="med"/>
            <a:tailEnd type="none" w="med" len="med"/>
          </a:ln>
          <a:effectLst/>
        </p:spPr>
      </p:pic>
      <p:pic>
        <p:nvPicPr>
          <p:cNvPr id="7187" name="Picture 19" descr="People-x3-Icon-PNG.png"/>
          <p:cNvPicPr>
            <a:picLocks noChangeAspect="1"/>
          </p:cNvPicPr>
          <p:nvPr/>
        </p:nvPicPr>
        <p:blipFill>
          <a:blip r:embed="rId9" cstate="print"/>
          <a:srcRect/>
          <a:stretch>
            <a:fillRect/>
          </a:stretch>
        </p:blipFill>
        <p:spPr bwMode="auto">
          <a:xfrm>
            <a:off x="747713" y="1514475"/>
            <a:ext cx="1344612" cy="1220788"/>
          </a:xfrm>
          <a:prstGeom prst="rect">
            <a:avLst/>
          </a:prstGeom>
          <a:noFill/>
          <a:ln w="12700" cap="flat" cmpd="sng">
            <a:noFill/>
            <a:prstDash val="solid"/>
            <a:miter lim="400000"/>
            <a:headEnd type="none" w="med" len="med"/>
            <a:tailEnd type="none" w="med" len="med"/>
          </a:ln>
          <a:effectLst/>
        </p:spPr>
      </p:pic>
      <p:pic>
        <p:nvPicPr>
          <p:cNvPr id="7188" name="Picture 20" descr="0007_CMO_IconLB_HSEQ-Library_RGB.png"/>
          <p:cNvPicPr>
            <a:picLocks noChangeAspect="1"/>
          </p:cNvPicPr>
          <p:nvPr/>
        </p:nvPicPr>
        <p:blipFill>
          <a:blip r:embed="rId10" cstate="print"/>
          <a:srcRect/>
          <a:stretch>
            <a:fillRect/>
          </a:stretch>
        </p:blipFill>
        <p:spPr bwMode="auto">
          <a:xfrm>
            <a:off x="2747963" y="3197225"/>
            <a:ext cx="1149350" cy="1149350"/>
          </a:xfrm>
          <a:prstGeom prst="rect">
            <a:avLst/>
          </a:prstGeom>
          <a:noFill/>
          <a:ln w="12700" cap="flat" cmpd="sng">
            <a:noFill/>
            <a:prstDash val="solid"/>
            <a:miter lim="400000"/>
            <a:headEnd type="none" w="med" len="med"/>
            <a:tailEnd type="none" w="med" len="med"/>
          </a:ln>
          <a:effectLst/>
        </p:spPr>
      </p:pic>
      <p:sp>
        <p:nvSpPr>
          <p:cNvPr id="7189" name="AutoShape 21"/>
          <p:cNvSpPr>
            <a:spLocks/>
          </p:cNvSpPr>
          <p:nvPr/>
        </p:nvSpPr>
        <p:spPr bwMode="auto">
          <a:xfrm>
            <a:off x="747713" y="2786063"/>
            <a:ext cx="1301750" cy="254000"/>
          </a:xfrm>
          <a:prstGeom prst="rightArrow">
            <a:avLst>
              <a:gd name="adj1" fmla="val 50000"/>
              <a:gd name="adj2" fmla="val 49850"/>
            </a:avLst>
          </a:prstGeom>
          <a:gradFill rotWithShape="0">
            <a:gsLst>
              <a:gs pos="0">
                <a:srgbClr val="A2C3FF"/>
              </a:gs>
              <a:gs pos="100000">
                <a:srgbClr val="3F80CE"/>
              </a:gs>
            </a:gsLst>
            <a:lin ang="5400000"/>
          </a:gradFill>
          <a:ln w="9525" cap="flat" cmpd="sng">
            <a:solidFill>
              <a:srgbClr val="4A7EBB"/>
            </a:solidFill>
            <a:prstDash val="solid"/>
            <a:round/>
            <a:headEnd type="none" w="med" len="med"/>
            <a:tailEnd type="none" w="med" len="med"/>
          </a:ln>
          <a:effectLst>
            <a:outerShdw dist="23000" dir="5400000" algn="ctr" rotWithShape="0">
              <a:srgbClr val="000000">
                <a:alpha val="34999"/>
              </a:srgbClr>
            </a:outerShdw>
          </a:effectLst>
        </p:spPr>
        <p:txBody>
          <a:bodyPr lIns="45720" rIns="45720" anchor="ctr"/>
          <a:lstStyle/>
          <a:p>
            <a:pPr algn="ctr"/>
            <a:endParaRPr lang="en-US">
              <a:solidFill>
                <a:srgbClr val="FFFFFF"/>
              </a:solidFill>
            </a:endParaRPr>
          </a:p>
        </p:txBody>
      </p:sp>
      <p:pic>
        <p:nvPicPr>
          <p:cNvPr id="7190" name="Picture 22" descr="750_l_s_01.gif"/>
          <p:cNvPicPr>
            <a:picLocks noChangeAspect="1"/>
          </p:cNvPicPr>
          <p:nvPr/>
        </p:nvPicPr>
        <p:blipFill>
          <a:blip r:embed="rId11" cstate="print"/>
          <a:srcRect/>
          <a:stretch>
            <a:fillRect/>
          </a:stretch>
        </p:blipFill>
        <p:spPr bwMode="auto">
          <a:xfrm>
            <a:off x="4532313" y="3375025"/>
            <a:ext cx="2070100" cy="852488"/>
          </a:xfrm>
          <a:prstGeom prst="rect">
            <a:avLst/>
          </a:prstGeom>
          <a:noFill/>
          <a:ln w="12700" cap="flat" cmpd="sng">
            <a:noFill/>
            <a:prstDash val="solid"/>
            <a:miter lim="400000"/>
            <a:headEnd type="none" w="med" len="med"/>
            <a:tailEnd type="none" w="med" len="med"/>
          </a:ln>
          <a:effectLst/>
        </p:spPr>
      </p:pic>
      <p:pic>
        <p:nvPicPr>
          <p:cNvPr id="7191" name="Picture 23" descr="fedora-commons.png"/>
          <p:cNvPicPr>
            <a:picLocks noChangeAspect="1"/>
          </p:cNvPicPr>
          <p:nvPr/>
        </p:nvPicPr>
        <p:blipFill>
          <a:blip r:embed="rId12" cstate="print"/>
          <a:srcRect/>
          <a:stretch>
            <a:fillRect/>
          </a:stretch>
        </p:blipFill>
        <p:spPr bwMode="auto">
          <a:xfrm>
            <a:off x="7050088" y="3040063"/>
            <a:ext cx="1057275" cy="1328737"/>
          </a:xfrm>
          <a:prstGeom prst="rect">
            <a:avLst/>
          </a:prstGeom>
          <a:noFill/>
          <a:ln w="12700" cap="flat" cmpd="sng">
            <a:noFill/>
            <a:prstDash val="solid"/>
            <a:miter lim="400000"/>
            <a:headEnd type="none" w="med" len="med"/>
            <a:tailEnd type="none" w="med" len="med"/>
          </a:ln>
          <a:effectLst/>
        </p:spPr>
      </p:pic>
      <p:sp>
        <p:nvSpPr>
          <p:cNvPr id="26" name="Oval 25"/>
          <p:cNvSpPr/>
          <p:nvPr/>
        </p:nvSpPr>
        <p:spPr>
          <a:xfrm>
            <a:off x="304800" y="1143000"/>
            <a:ext cx="2133600" cy="220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964539" y="614149"/>
            <a:ext cx="6265061" cy="928048"/>
          </a:xfrm>
          <a:custGeom>
            <a:avLst/>
            <a:gdLst>
              <a:gd name="connsiteX0" fmla="*/ 6265061 w 6265061"/>
              <a:gd name="connsiteY0" fmla="*/ 928048 h 928048"/>
              <a:gd name="connsiteX1" fmla="*/ 6169527 w 6265061"/>
              <a:gd name="connsiteY1" fmla="*/ 818866 h 928048"/>
              <a:gd name="connsiteX2" fmla="*/ 6142231 w 6265061"/>
              <a:gd name="connsiteY2" fmla="*/ 777923 h 928048"/>
              <a:gd name="connsiteX3" fmla="*/ 6114936 w 6265061"/>
              <a:gd name="connsiteY3" fmla="*/ 736979 h 928048"/>
              <a:gd name="connsiteX4" fmla="*/ 6073992 w 6265061"/>
              <a:gd name="connsiteY4" fmla="*/ 709684 h 928048"/>
              <a:gd name="connsiteX5" fmla="*/ 6046697 w 6265061"/>
              <a:gd name="connsiteY5" fmla="*/ 668741 h 928048"/>
              <a:gd name="connsiteX6" fmla="*/ 5937515 w 6265061"/>
              <a:gd name="connsiteY6" fmla="*/ 614150 h 928048"/>
              <a:gd name="connsiteX7" fmla="*/ 5855628 w 6265061"/>
              <a:gd name="connsiteY7" fmla="*/ 545911 h 928048"/>
              <a:gd name="connsiteX8" fmla="*/ 5746446 w 6265061"/>
              <a:gd name="connsiteY8" fmla="*/ 464024 h 928048"/>
              <a:gd name="connsiteX9" fmla="*/ 5705503 w 6265061"/>
              <a:gd name="connsiteY9" fmla="*/ 436729 h 928048"/>
              <a:gd name="connsiteX10" fmla="*/ 5582673 w 6265061"/>
              <a:gd name="connsiteY10" fmla="*/ 382138 h 928048"/>
              <a:gd name="connsiteX11" fmla="*/ 5514434 w 6265061"/>
              <a:gd name="connsiteY11" fmla="*/ 341194 h 928048"/>
              <a:gd name="connsiteX12" fmla="*/ 5473491 w 6265061"/>
              <a:gd name="connsiteY12" fmla="*/ 327547 h 928048"/>
              <a:gd name="connsiteX13" fmla="*/ 5405252 w 6265061"/>
              <a:gd name="connsiteY13" fmla="*/ 286603 h 928048"/>
              <a:gd name="connsiteX14" fmla="*/ 5337013 w 6265061"/>
              <a:gd name="connsiteY14" fmla="*/ 272955 h 928048"/>
              <a:gd name="connsiteX15" fmla="*/ 5296070 w 6265061"/>
              <a:gd name="connsiteY15" fmla="*/ 259308 h 928048"/>
              <a:gd name="connsiteX16" fmla="*/ 5255127 w 6265061"/>
              <a:gd name="connsiteY16" fmla="*/ 232012 h 928048"/>
              <a:gd name="connsiteX17" fmla="*/ 5200536 w 6265061"/>
              <a:gd name="connsiteY17" fmla="*/ 218364 h 928048"/>
              <a:gd name="connsiteX18" fmla="*/ 5159592 w 6265061"/>
              <a:gd name="connsiteY18" fmla="*/ 204717 h 928048"/>
              <a:gd name="connsiteX19" fmla="*/ 5023115 w 6265061"/>
              <a:gd name="connsiteY19" fmla="*/ 191069 h 928048"/>
              <a:gd name="connsiteX20" fmla="*/ 4913933 w 6265061"/>
              <a:gd name="connsiteY20" fmla="*/ 177421 h 928048"/>
              <a:gd name="connsiteX21" fmla="*/ 4859342 w 6265061"/>
              <a:gd name="connsiteY21" fmla="*/ 150126 h 928048"/>
              <a:gd name="connsiteX22" fmla="*/ 4818398 w 6265061"/>
              <a:gd name="connsiteY22" fmla="*/ 136478 h 928048"/>
              <a:gd name="connsiteX23" fmla="*/ 4777455 w 6265061"/>
              <a:gd name="connsiteY23" fmla="*/ 95535 h 928048"/>
              <a:gd name="connsiteX24" fmla="*/ 4763807 w 6265061"/>
              <a:gd name="connsiteY24" fmla="*/ 54591 h 928048"/>
              <a:gd name="connsiteX25" fmla="*/ 4722864 w 6265061"/>
              <a:gd name="connsiteY25" fmla="*/ 40944 h 928048"/>
              <a:gd name="connsiteX26" fmla="*/ 4449909 w 6265061"/>
              <a:gd name="connsiteY26" fmla="*/ 13648 h 928048"/>
              <a:gd name="connsiteX27" fmla="*/ 3835760 w 6265061"/>
              <a:gd name="connsiteY27" fmla="*/ 0 h 928048"/>
              <a:gd name="connsiteX28" fmla="*/ 2498279 w 6265061"/>
              <a:gd name="connsiteY28" fmla="*/ 27296 h 928048"/>
              <a:gd name="connsiteX29" fmla="*/ 2157085 w 6265061"/>
              <a:gd name="connsiteY29" fmla="*/ 40944 h 928048"/>
              <a:gd name="connsiteX30" fmla="*/ 1761300 w 6265061"/>
              <a:gd name="connsiteY30" fmla="*/ 54591 h 928048"/>
              <a:gd name="connsiteX31" fmla="*/ 1583879 w 6265061"/>
              <a:gd name="connsiteY31" fmla="*/ 68239 h 928048"/>
              <a:gd name="connsiteX32" fmla="*/ 997025 w 6265061"/>
              <a:gd name="connsiteY32" fmla="*/ 81887 h 928048"/>
              <a:gd name="connsiteX33" fmla="*/ 901491 w 6265061"/>
              <a:gd name="connsiteY33" fmla="*/ 122830 h 928048"/>
              <a:gd name="connsiteX34" fmla="*/ 833252 w 6265061"/>
              <a:gd name="connsiteY34" fmla="*/ 136478 h 928048"/>
              <a:gd name="connsiteX35" fmla="*/ 751365 w 6265061"/>
              <a:gd name="connsiteY35" fmla="*/ 163773 h 928048"/>
              <a:gd name="connsiteX36" fmla="*/ 696774 w 6265061"/>
              <a:gd name="connsiteY36" fmla="*/ 191069 h 928048"/>
              <a:gd name="connsiteX37" fmla="*/ 614888 w 6265061"/>
              <a:gd name="connsiteY37" fmla="*/ 204717 h 928048"/>
              <a:gd name="connsiteX38" fmla="*/ 533001 w 6265061"/>
              <a:gd name="connsiteY38" fmla="*/ 245660 h 928048"/>
              <a:gd name="connsiteX39" fmla="*/ 492058 w 6265061"/>
              <a:gd name="connsiteY39" fmla="*/ 272955 h 928048"/>
              <a:gd name="connsiteX40" fmla="*/ 410171 w 6265061"/>
              <a:gd name="connsiteY40" fmla="*/ 313899 h 928048"/>
              <a:gd name="connsiteX41" fmla="*/ 355580 w 6265061"/>
              <a:gd name="connsiteY41" fmla="*/ 354842 h 928048"/>
              <a:gd name="connsiteX42" fmla="*/ 273694 w 6265061"/>
              <a:gd name="connsiteY42" fmla="*/ 436729 h 928048"/>
              <a:gd name="connsiteX43" fmla="*/ 232751 w 6265061"/>
              <a:gd name="connsiteY43" fmla="*/ 477672 h 928048"/>
              <a:gd name="connsiteX44" fmla="*/ 191807 w 6265061"/>
              <a:gd name="connsiteY44" fmla="*/ 504967 h 928048"/>
              <a:gd name="connsiteX45" fmla="*/ 164512 w 6265061"/>
              <a:gd name="connsiteY45" fmla="*/ 545911 h 928048"/>
              <a:gd name="connsiteX46" fmla="*/ 82625 w 6265061"/>
              <a:gd name="connsiteY46" fmla="*/ 573206 h 928048"/>
              <a:gd name="connsiteX47" fmla="*/ 41682 w 6265061"/>
              <a:gd name="connsiteY47" fmla="*/ 600502 h 928048"/>
              <a:gd name="connsiteX48" fmla="*/ 14386 w 6265061"/>
              <a:gd name="connsiteY48" fmla="*/ 641445 h 928048"/>
              <a:gd name="connsiteX49" fmla="*/ 739 w 6265061"/>
              <a:gd name="connsiteY49" fmla="*/ 600502 h 928048"/>
              <a:gd name="connsiteX50" fmla="*/ 14386 w 6265061"/>
              <a:gd name="connsiteY50" fmla="*/ 464024 h 928048"/>
              <a:gd name="connsiteX51" fmla="*/ 41682 w 6265061"/>
              <a:gd name="connsiteY51" fmla="*/ 504967 h 928048"/>
              <a:gd name="connsiteX52" fmla="*/ 28034 w 6265061"/>
              <a:gd name="connsiteY52" fmla="*/ 627797 h 928048"/>
              <a:gd name="connsiteX53" fmla="*/ 14386 w 6265061"/>
              <a:gd name="connsiteY53" fmla="*/ 668741 h 928048"/>
              <a:gd name="connsiteX54" fmla="*/ 205455 w 6265061"/>
              <a:gd name="connsiteY54" fmla="*/ 655093 h 928048"/>
              <a:gd name="connsiteX55" fmla="*/ 14386 w 6265061"/>
              <a:gd name="connsiteY55" fmla="*/ 641445 h 92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265061" h="928048">
                <a:moveTo>
                  <a:pt x="6265061" y="928048"/>
                </a:moveTo>
                <a:cubicBezTo>
                  <a:pt x="6196822" y="882555"/>
                  <a:pt x="6233217" y="914400"/>
                  <a:pt x="6169527" y="818866"/>
                </a:cubicBezTo>
                <a:lnTo>
                  <a:pt x="6142231" y="777923"/>
                </a:lnTo>
                <a:cubicBezTo>
                  <a:pt x="6133132" y="764275"/>
                  <a:pt x="6128584" y="746077"/>
                  <a:pt x="6114936" y="736979"/>
                </a:cubicBezTo>
                <a:lnTo>
                  <a:pt x="6073992" y="709684"/>
                </a:lnTo>
                <a:cubicBezTo>
                  <a:pt x="6064894" y="696036"/>
                  <a:pt x="6060134" y="678147"/>
                  <a:pt x="6046697" y="668741"/>
                </a:cubicBezTo>
                <a:cubicBezTo>
                  <a:pt x="6013363" y="645407"/>
                  <a:pt x="5937515" y="614150"/>
                  <a:pt x="5937515" y="614150"/>
                </a:cubicBezTo>
                <a:cubicBezTo>
                  <a:pt x="5887765" y="539525"/>
                  <a:pt x="5938743" y="601321"/>
                  <a:pt x="5855628" y="545911"/>
                </a:cubicBezTo>
                <a:cubicBezTo>
                  <a:pt x="5817776" y="520676"/>
                  <a:pt x="5784298" y="489259"/>
                  <a:pt x="5746446" y="464024"/>
                </a:cubicBezTo>
                <a:cubicBezTo>
                  <a:pt x="5732798" y="454926"/>
                  <a:pt x="5720174" y="444064"/>
                  <a:pt x="5705503" y="436729"/>
                </a:cubicBezTo>
                <a:cubicBezTo>
                  <a:pt x="5553693" y="360824"/>
                  <a:pt x="5712891" y="454481"/>
                  <a:pt x="5582673" y="382138"/>
                </a:cubicBezTo>
                <a:cubicBezTo>
                  <a:pt x="5559485" y="369256"/>
                  <a:pt x="5538160" y="353057"/>
                  <a:pt x="5514434" y="341194"/>
                </a:cubicBezTo>
                <a:cubicBezTo>
                  <a:pt x="5501567" y="334760"/>
                  <a:pt x="5486358" y="333981"/>
                  <a:pt x="5473491" y="327547"/>
                </a:cubicBezTo>
                <a:cubicBezTo>
                  <a:pt x="5449765" y="315684"/>
                  <a:pt x="5429881" y="296455"/>
                  <a:pt x="5405252" y="286603"/>
                </a:cubicBezTo>
                <a:cubicBezTo>
                  <a:pt x="5383714" y="277988"/>
                  <a:pt x="5359517" y="278581"/>
                  <a:pt x="5337013" y="272955"/>
                </a:cubicBezTo>
                <a:cubicBezTo>
                  <a:pt x="5323057" y="269466"/>
                  <a:pt x="5309718" y="263857"/>
                  <a:pt x="5296070" y="259308"/>
                </a:cubicBezTo>
                <a:cubicBezTo>
                  <a:pt x="5282422" y="250209"/>
                  <a:pt x="5270203" y="238473"/>
                  <a:pt x="5255127" y="232012"/>
                </a:cubicBezTo>
                <a:cubicBezTo>
                  <a:pt x="5237887" y="224623"/>
                  <a:pt x="5218571" y="223517"/>
                  <a:pt x="5200536" y="218364"/>
                </a:cubicBezTo>
                <a:cubicBezTo>
                  <a:pt x="5186703" y="214412"/>
                  <a:pt x="5173811" y="206904"/>
                  <a:pt x="5159592" y="204717"/>
                </a:cubicBezTo>
                <a:cubicBezTo>
                  <a:pt x="5114404" y="197765"/>
                  <a:pt x="5068555" y="196118"/>
                  <a:pt x="5023115" y="191069"/>
                </a:cubicBezTo>
                <a:cubicBezTo>
                  <a:pt x="4986662" y="187019"/>
                  <a:pt x="4950327" y="181970"/>
                  <a:pt x="4913933" y="177421"/>
                </a:cubicBezTo>
                <a:cubicBezTo>
                  <a:pt x="4895736" y="168323"/>
                  <a:pt x="4878042" y="158140"/>
                  <a:pt x="4859342" y="150126"/>
                </a:cubicBezTo>
                <a:cubicBezTo>
                  <a:pt x="4846119" y="144459"/>
                  <a:pt x="4830368" y="144458"/>
                  <a:pt x="4818398" y="136478"/>
                </a:cubicBezTo>
                <a:cubicBezTo>
                  <a:pt x="4802339" y="125772"/>
                  <a:pt x="4791103" y="109183"/>
                  <a:pt x="4777455" y="95535"/>
                </a:cubicBezTo>
                <a:cubicBezTo>
                  <a:pt x="4772906" y="81887"/>
                  <a:pt x="4773980" y="64764"/>
                  <a:pt x="4763807" y="54591"/>
                </a:cubicBezTo>
                <a:cubicBezTo>
                  <a:pt x="4753635" y="44419"/>
                  <a:pt x="4737129" y="42805"/>
                  <a:pt x="4722864" y="40944"/>
                </a:cubicBezTo>
                <a:cubicBezTo>
                  <a:pt x="4632193" y="29117"/>
                  <a:pt x="4541325" y="15680"/>
                  <a:pt x="4449909" y="13648"/>
                </a:cubicBezTo>
                <a:lnTo>
                  <a:pt x="3835760" y="0"/>
                </a:lnTo>
                <a:lnTo>
                  <a:pt x="2498279" y="27296"/>
                </a:lnTo>
                <a:cubicBezTo>
                  <a:pt x="2384485" y="29853"/>
                  <a:pt x="2270829" y="36731"/>
                  <a:pt x="2157085" y="40944"/>
                </a:cubicBezTo>
                <a:lnTo>
                  <a:pt x="1761300" y="54591"/>
                </a:lnTo>
                <a:cubicBezTo>
                  <a:pt x="1702160" y="59140"/>
                  <a:pt x="1643156" y="66122"/>
                  <a:pt x="1583879" y="68239"/>
                </a:cubicBezTo>
                <a:cubicBezTo>
                  <a:pt x="1388333" y="75223"/>
                  <a:pt x="1192511" y="73387"/>
                  <a:pt x="997025" y="81887"/>
                </a:cubicBezTo>
                <a:cubicBezTo>
                  <a:pt x="969600" y="83079"/>
                  <a:pt x="922536" y="115815"/>
                  <a:pt x="901491" y="122830"/>
                </a:cubicBezTo>
                <a:cubicBezTo>
                  <a:pt x="879485" y="130165"/>
                  <a:pt x="855631" y="130375"/>
                  <a:pt x="833252" y="136478"/>
                </a:cubicBezTo>
                <a:cubicBezTo>
                  <a:pt x="805494" y="144048"/>
                  <a:pt x="777099" y="150906"/>
                  <a:pt x="751365" y="163773"/>
                </a:cubicBezTo>
                <a:cubicBezTo>
                  <a:pt x="733168" y="172872"/>
                  <a:pt x="716261" y="185223"/>
                  <a:pt x="696774" y="191069"/>
                </a:cubicBezTo>
                <a:cubicBezTo>
                  <a:pt x="670269" y="199021"/>
                  <a:pt x="642183" y="200168"/>
                  <a:pt x="614888" y="204717"/>
                </a:cubicBezTo>
                <a:cubicBezTo>
                  <a:pt x="497553" y="282939"/>
                  <a:pt x="646009" y="189157"/>
                  <a:pt x="533001" y="245660"/>
                </a:cubicBezTo>
                <a:cubicBezTo>
                  <a:pt x="518330" y="252995"/>
                  <a:pt x="506729" y="265620"/>
                  <a:pt x="492058" y="272955"/>
                </a:cubicBezTo>
                <a:cubicBezTo>
                  <a:pt x="401920" y="318024"/>
                  <a:pt x="501434" y="248711"/>
                  <a:pt x="410171" y="313899"/>
                </a:cubicBezTo>
                <a:cubicBezTo>
                  <a:pt x="391662" y="327120"/>
                  <a:pt x="372487" y="339626"/>
                  <a:pt x="355580" y="354842"/>
                </a:cubicBezTo>
                <a:cubicBezTo>
                  <a:pt x="326888" y="380665"/>
                  <a:pt x="300989" y="409433"/>
                  <a:pt x="273694" y="436729"/>
                </a:cubicBezTo>
                <a:cubicBezTo>
                  <a:pt x="260046" y="450377"/>
                  <a:pt x="248810" y="466966"/>
                  <a:pt x="232751" y="477672"/>
                </a:cubicBezTo>
                <a:lnTo>
                  <a:pt x="191807" y="504967"/>
                </a:lnTo>
                <a:cubicBezTo>
                  <a:pt x="182709" y="518615"/>
                  <a:pt x="178421" y="537218"/>
                  <a:pt x="164512" y="545911"/>
                </a:cubicBezTo>
                <a:cubicBezTo>
                  <a:pt x="140113" y="561160"/>
                  <a:pt x="106565" y="557246"/>
                  <a:pt x="82625" y="573206"/>
                </a:cubicBezTo>
                <a:lnTo>
                  <a:pt x="41682" y="600502"/>
                </a:lnTo>
                <a:cubicBezTo>
                  <a:pt x="32583" y="614150"/>
                  <a:pt x="30789" y="641445"/>
                  <a:pt x="14386" y="641445"/>
                </a:cubicBezTo>
                <a:cubicBezTo>
                  <a:pt x="0" y="641445"/>
                  <a:pt x="739" y="614888"/>
                  <a:pt x="739" y="600502"/>
                </a:cubicBezTo>
                <a:cubicBezTo>
                  <a:pt x="739" y="554782"/>
                  <a:pt x="9837" y="509517"/>
                  <a:pt x="14386" y="464024"/>
                </a:cubicBezTo>
                <a:cubicBezTo>
                  <a:pt x="23485" y="477672"/>
                  <a:pt x="40320" y="488621"/>
                  <a:pt x="41682" y="504967"/>
                </a:cubicBezTo>
                <a:cubicBezTo>
                  <a:pt x="45103" y="546020"/>
                  <a:pt x="34807" y="587162"/>
                  <a:pt x="28034" y="627797"/>
                </a:cubicBezTo>
                <a:cubicBezTo>
                  <a:pt x="25669" y="641988"/>
                  <a:pt x="167" y="666553"/>
                  <a:pt x="14386" y="668741"/>
                </a:cubicBezTo>
                <a:cubicBezTo>
                  <a:pt x="77495" y="678450"/>
                  <a:pt x="141765" y="659642"/>
                  <a:pt x="205455" y="655093"/>
                </a:cubicBezTo>
                <a:cubicBezTo>
                  <a:pt x="117038" y="625620"/>
                  <a:pt x="178898" y="641445"/>
                  <a:pt x="14386" y="641445"/>
                </a:cubicBezTo>
              </a:path>
            </a:pathLst>
          </a:cu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080.jpg"/>
          <p:cNvPicPr>
            <a:picLocks noGrp="1" noChangeAspect="1"/>
          </p:cNvPicPr>
          <p:nvPr>
            <p:ph type="pic" sz="quarter" idx="17"/>
          </p:nvPr>
        </p:nvPicPr>
        <p:blipFill>
          <a:blip r:embed="rId2" cstate="print"/>
          <a:srcRect t="31739" b="31739"/>
          <a:stretch>
            <a:fillRect/>
          </a:stretch>
        </p:blipFill>
        <p:spPr>
          <a:xfrm>
            <a:off x="3200400" y="76200"/>
            <a:ext cx="5663671" cy="3352800"/>
          </a:xfrm>
        </p:spPr>
      </p:pic>
      <p:pic>
        <p:nvPicPr>
          <p:cNvPr id="12" name="Picture Placeholder 11" descr="20141028_161054.jpg"/>
          <p:cNvPicPr>
            <a:picLocks noGrp="1" noChangeAspect="1"/>
          </p:cNvPicPr>
          <p:nvPr>
            <p:ph type="pic" sz="quarter" idx="26"/>
          </p:nvPr>
        </p:nvPicPr>
        <p:blipFill>
          <a:blip r:embed="rId3" cstate="print"/>
          <a:srcRect l="3561" r="3561"/>
          <a:stretch>
            <a:fillRect/>
          </a:stretch>
        </p:blipFill>
        <p:spPr>
          <a:xfrm>
            <a:off x="381000" y="47778"/>
            <a:ext cx="2514600" cy="3609822"/>
          </a:xfrm>
        </p:spPr>
      </p:pic>
      <p:pic>
        <p:nvPicPr>
          <p:cNvPr id="9" name="Picture Placeholder 27" descr="Nanshan 2014 11 15 4.jpg"/>
          <p:cNvPicPr>
            <a:picLocks noChangeAspect="1"/>
          </p:cNvPicPr>
          <p:nvPr/>
        </p:nvPicPr>
        <p:blipFill>
          <a:blip r:embed="rId4" cstate="print"/>
          <a:srcRect/>
          <a:stretch>
            <a:fillRect/>
          </a:stretch>
        </p:blipFill>
        <p:spPr>
          <a:xfrm>
            <a:off x="533400" y="3505200"/>
            <a:ext cx="3657600" cy="2743200"/>
          </a:xfrm>
          <a:prstGeom prst="rect">
            <a:avLst/>
          </a:prstGeom>
        </p:spPr>
      </p:pic>
      <p:pic>
        <p:nvPicPr>
          <p:cNvPr id="10" name="Picture Placeholder 33" descr="20141120_154555.jpg"/>
          <p:cNvPicPr>
            <a:picLocks noChangeAspect="1"/>
          </p:cNvPicPr>
          <p:nvPr/>
        </p:nvPicPr>
        <p:blipFill>
          <a:blip r:embed="rId5" cstate="print"/>
          <a:srcRect/>
          <a:stretch>
            <a:fillRect/>
          </a:stretch>
        </p:blipFill>
        <p:spPr>
          <a:xfrm>
            <a:off x="4876800" y="3505200"/>
            <a:ext cx="3657600" cy="2743200"/>
          </a:xfrm>
          <a:prstGeom prst="rect">
            <a:avLst/>
          </a:prstGeom>
        </p:spPr>
      </p:pic>
      <p:sp>
        <p:nvSpPr>
          <p:cNvPr id="13" name="TextBox 12"/>
          <p:cNvSpPr txBox="1"/>
          <p:nvPr/>
        </p:nvSpPr>
        <p:spPr>
          <a:xfrm>
            <a:off x="1600200" y="6400800"/>
            <a:ext cx="5862502" cy="369332"/>
          </a:xfrm>
          <a:prstGeom prst="rect">
            <a:avLst/>
          </a:prstGeom>
          <a:noFill/>
        </p:spPr>
        <p:txBody>
          <a:bodyPr wrap="none" rtlCol="0">
            <a:spAutoFit/>
          </a:bodyPr>
          <a:lstStyle/>
          <a:p>
            <a:r>
              <a:rPr lang="en-US" dirty="0" smtClean="0"/>
              <a:t>Project 3: Taroko-Japan War 1914: Images and Texts</a:t>
            </a:r>
            <a:endParaRPr lang="en-US"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2819400" cy="2163762"/>
          </a:xfrm>
        </p:spPr>
        <p:txBody>
          <a:bodyPr>
            <a:normAutofit/>
          </a:bodyPr>
          <a:lstStyle/>
          <a:p>
            <a:r>
              <a:rPr lang="en-US" dirty="0" smtClean="0"/>
              <a:t>Closing </a:t>
            </a:r>
            <a:br>
              <a:rPr lang="en-US" dirty="0" smtClean="0"/>
            </a:br>
            <a:r>
              <a:rPr lang="en-US" dirty="0" smtClean="0"/>
              <a:t>thoughts</a:t>
            </a:r>
            <a:endParaRPr lang="en-US" dirty="0"/>
          </a:p>
        </p:txBody>
      </p:sp>
      <p:pic>
        <p:nvPicPr>
          <p:cNvPr id="4" name="Picture 3" descr="20150126_204642.jpg"/>
          <p:cNvPicPr>
            <a:picLocks noChangeAspect="1"/>
          </p:cNvPicPr>
          <p:nvPr/>
        </p:nvPicPr>
        <p:blipFill>
          <a:blip r:embed="rId2" cstate="print"/>
          <a:stretch>
            <a:fillRect/>
          </a:stretch>
        </p:blipFill>
        <p:spPr>
          <a:xfrm>
            <a:off x="0" y="3275215"/>
            <a:ext cx="4775662" cy="3582785"/>
          </a:xfrm>
          <a:prstGeom prst="rect">
            <a:avLst/>
          </a:prstGeom>
          <a:noFill/>
          <a:ln>
            <a:noFill/>
          </a:ln>
        </p:spPr>
      </p:pic>
      <p:pic>
        <p:nvPicPr>
          <p:cNvPr id="2050" name="Picture 2" descr="C:\Users\barclayp\Dropbox\Chengchi  Keynote Address\隨ｬ荳・屓蜿ｰ譌･蜴滉ｽ乗ｰ第酪遐皮ｩｶ隲門｣・・鬮泌､ｧ蜷育・.jpg"/>
          <p:cNvPicPr>
            <a:picLocks noGrp="1" noChangeAspect="1" noChangeArrowheads="1"/>
          </p:cNvPicPr>
          <p:nvPr>
            <p:ph idx="1"/>
          </p:nvPr>
        </p:nvPicPr>
        <p:blipFill>
          <a:blip r:embed="rId3" cstate="print"/>
          <a:srcRect/>
          <a:stretch>
            <a:fillRect/>
          </a:stretch>
        </p:blipFill>
        <p:spPr bwMode="auto">
          <a:xfrm>
            <a:off x="3205280" y="0"/>
            <a:ext cx="5938720" cy="39624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 East Asia Image Collection team!</a:t>
            </a:r>
            <a:endParaRPr lang="en-US" dirty="0"/>
          </a:p>
        </p:txBody>
      </p:sp>
      <p:sp>
        <p:nvSpPr>
          <p:cNvPr id="3" name="Content Placeholder 2"/>
          <p:cNvSpPr>
            <a:spLocks noGrp="1"/>
          </p:cNvSpPr>
          <p:nvPr>
            <p:ph idx="1"/>
          </p:nvPr>
        </p:nvSpPr>
        <p:spPr/>
        <p:txBody>
          <a:bodyPr/>
          <a:lstStyle/>
          <a:p>
            <a:r>
              <a:rPr lang="en-US" dirty="0" smtClean="0"/>
              <a:t>Neil McElroy, Diane Shaw, Lijuan Xu, Elaine </a:t>
            </a:r>
            <a:r>
              <a:rPr lang="en-US" dirty="0" err="1" smtClean="0"/>
              <a:t>Stomber</a:t>
            </a:r>
            <a:r>
              <a:rPr lang="en-US" dirty="0" smtClean="0"/>
              <a:t>, Pam Murray, Paul Miller, James Griffin III, Keith Faust, Li Guo ('14), Jonathan </a:t>
            </a:r>
            <a:r>
              <a:rPr lang="en-US" dirty="0" err="1" smtClean="0"/>
              <a:t>Dever</a:t>
            </a:r>
            <a:r>
              <a:rPr lang="en-US" dirty="0" smtClean="0"/>
              <a:t> ('12), Ashutosh Tamrakar ('12), Haruki Yamaguchi ('10), Long Ho ('10), </a:t>
            </a:r>
            <a:r>
              <a:rPr lang="en-US" dirty="0" err="1" smtClean="0"/>
              <a:t>Kyeun</a:t>
            </a:r>
            <a:r>
              <a:rPr lang="en-US" dirty="0" smtClean="0"/>
              <a:t> </a:t>
            </a:r>
            <a:r>
              <a:rPr lang="en-US" dirty="0" err="1" smtClean="0"/>
              <a:t>Hyeunkoo</a:t>
            </a:r>
            <a:r>
              <a:rPr lang="en-US" dirty="0" smtClean="0"/>
              <a:t>, Emanuel Santa-Donato ('10), Naoko Ikegami, Seo-Hyun Park, Jeff </a:t>
            </a:r>
            <a:r>
              <a:rPr lang="en-US" dirty="0" err="1" smtClean="0"/>
              <a:t>Pfaffman</a:t>
            </a:r>
            <a:r>
              <a:rPr lang="en-US" dirty="0" smtClean="0"/>
              <a:t> and the people who keep the machines humming….</a:t>
            </a:r>
          </a:p>
          <a:p>
            <a:endParaRPr lang="en-US" dirty="0" smtClean="0"/>
          </a:p>
          <a:p>
            <a:endParaRPr lang="en-US" dirty="0" smtClean="0"/>
          </a:p>
          <a:p>
            <a:endParaRPr lang="en-US" dirty="0"/>
          </a:p>
        </p:txBody>
      </p:sp>
      <p:pic>
        <p:nvPicPr>
          <p:cNvPr id="4" name="Picture 8" descr="http://acdn.architizer.com/thumbnails-PRODUCTION/3e/ec/3eece744c7e1f514c898205afd7217a9.jpg"/>
          <p:cNvPicPr>
            <a:picLocks noChangeAspect="1" noChangeArrowheads="1"/>
          </p:cNvPicPr>
          <p:nvPr/>
        </p:nvPicPr>
        <p:blipFill>
          <a:blip r:embed="rId2" cstate="print"/>
          <a:srcRect l="10674" r="10674"/>
          <a:stretch>
            <a:fillRect/>
          </a:stretch>
        </p:blipFill>
        <p:spPr bwMode="auto">
          <a:xfrm>
            <a:off x="3429000" y="4343887"/>
            <a:ext cx="2512327" cy="2514113"/>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28600"/>
            <a:ext cx="8229600" cy="1249362"/>
          </a:xfrm>
        </p:spPr>
        <p:txBody>
          <a:bodyPr>
            <a:normAutofit/>
          </a:bodyPr>
          <a:lstStyle/>
          <a:p>
            <a:r>
              <a:rPr lang="en-US" dirty="0" smtClean="0"/>
              <a:t>benefits of ‘going digital’</a:t>
            </a:r>
            <a:endParaRPr lang="en-US" dirty="0"/>
          </a:p>
        </p:txBody>
      </p:sp>
      <p:sp>
        <p:nvSpPr>
          <p:cNvPr id="5" name="Content Placeholder 4"/>
          <p:cNvSpPr>
            <a:spLocks noGrp="1"/>
          </p:cNvSpPr>
          <p:nvPr>
            <p:ph idx="1"/>
          </p:nvPr>
        </p:nvSpPr>
        <p:spPr>
          <a:xfrm>
            <a:off x="457200" y="1981200"/>
            <a:ext cx="8229600" cy="4525963"/>
          </a:xfrm>
        </p:spPr>
        <p:txBody>
          <a:bodyPr>
            <a:normAutofit lnSpcReduction="10000"/>
          </a:bodyPr>
          <a:lstStyle/>
          <a:p>
            <a:r>
              <a:rPr lang="en-US" sz="3200" dirty="0" smtClean="0"/>
              <a:t>Digital projects create opportunities, and spaces for collaboration across professions, institutions, and continents</a:t>
            </a:r>
          </a:p>
          <a:p>
            <a:pPr lvl="1"/>
            <a:r>
              <a:rPr lang="en-US" sz="3200" dirty="0" smtClean="0"/>
              <a:t>Social scientists and humanists collaborate with library and information scientists </a:t>
            </a:r>
          </a:p>
          <a:p>
            <a:pPr lvl="1"/>
            <a:r>
              <a:rPr lang="en-US" sz="3200" dirty="0" smtClean="0"/>
              <a:t>Teams of investigators from different institutions and national settings pool resources and expertise</a:t>
            </a: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20150220_135817.jpg"/>
          <p:cNvPicPr>
            <a:picLocks noGrp="1" noChangeAspect="1"/>
          </p:cNvPicPr>
          <p:nvPr>
            <p:ph type="pic" sz="quarter" idx="14"/>
          </p:nvPr>
        </p:nvPicPr>
        <p:blipFill>
          <a:blip r:embed="rId2" cstate="print"/>
          <a:srcRect l="65" r="65"/>
          <a:stretch>
            <a:fillRect/>
          </a:stretch>
        </p:blipFill>
        <p:spPr/>
      </p:pic>
      <p:sp>
        <p:nvSpPr>
          <p:cNvPr id="29" name="Text Placeholder 28"/>
          <p:cNvSpPr>
            <a:spLocks noGrp="1"/>
          </p:cNvSpPr>
          <p:nvPr>
            <p:ph type="body" sz="quarter" idx="16"/>
          </p:nvPr>
        </p:nvSpPr>
        <p:spPr/>
        <p:txBody>
          <a:bodyPr>
            <a:normAutofit fontScale="92500" lnSpcReduction="10000"/>
          </a:bodyPr>
          <a:lstStyle/>
          <a:p>
            <a:r>
              <a:rPr lang="en-US" dirty="0" err="1" smtClean="0"/>
              <a:t>Nanshan</a:t>
            </a:r>
            <a:r>
              <a:rPr lang="en-US" dirty="0" smtClean="0"/>
              <a:t>, </a:t>
            </a:r>
            <a:r>
              <a:rPr lang="en-US" dirty="0" err="1" smtClean="0"/>
              <a:t>Ilan</a:t>
            </a:r>
            <a:r>
              <a:rPr lang="en-US" dirty="0" smtClean="0"/>
              <a:t> County Taiwan 2014</a:t>
            </a:r>
            <a:endParaRPr lang="en-US" dirty="0"/>
          </a:p>
        </p:txBody>
      </p:sp>
      <p:pic>
        <p:nvPicPr>
          <p:cNvPr id="24" name="Picture Placeholder 23" descr="20150221_102034.jpg"/>
          <p:cNvPicPr>
            <a:picLocks noGrp="1" noChangeAspect="1"/>
          </p:cNvPicPr>
          <p:nvPr>
            <p:ph type="pic" sz="quarter" idx="17"/>
          </p:nvPr>
        </p:nvPicPr>
        <p:blipFill>
          <a:blip r:embed="rId3" cstate="print"/>
          <a:srcRect/>
          <a:stretch>
            <a:fillRect/>
          </a:stretch>
        </p:blipFill>
        <p:spPr/>
      </p:pic>
      <p:pic>
        <p:nvPicPr>
          <p:cNvPr id="28" name="Picture Placeholder 27" descr="Nanshan 2014 11 15 4.jpg"/>
          <p:cNvPicPr>
            <a:picLocks noGrp="1" noChangeAspect="1"/>
          </p:cNvPicPr>
          <p:nvPr>
            <p:ph type="pic" sz="quarter" idx="18"/>
          </p:nvPr>
        </p:nvPicPr>
        <p:blipFill>
          <a:blip r:embed="rId4" cstate="print"/>
          <a:srcRect/>
          <a:stretch>
            <a:fillRect/>
          </a:stretch>
        </p:blipFill>
        <p:spPr/>
      </p:pic>
      <p:pic>
        <p:nvPicPr>
          <p:cNvPr id="34" name="Picture Placeholder 33" descr="20141120_154555.jpg"/>
          <p:cNvPicPr>
            <a:picLocks noGrp="1" noChangeAspect="1"/>
          </p:cNvPicPr>
          <p:nvPr>
            <p:ph type="pic" sz="quarter" idx="19"/>
          </p:nvPr>
        </p:nvPicPr>
        <p:blipFill>
          <a:blip r:embed="rId5" cstate="print"/>
          <a:srcRect/>
          <a:stretch>
            <a:fillRect/>
          </a:stretch>
        </p:blipFill>
        <p:spPr/>
      </p:pic>
      <p:sp>
        <p:nvSpPr>
          <p:cNvPr id="31" name="Text Placeholder 30"/>
          <p:cNvSpPr>
            <a:spLocks noGrp="1"/>
          </p:cNvSpPr>
          <p:nvPr>
            <p:ph type="body" sz="quarter" idx="22"/>
          </p:nvPr>
        </p:nvSpPr>
        <p:spPr/>
        <p:txBody>
          <a:bodyPr>
            <a:normAutofit fontScale="92500" lnSpcReduction="10000"/>
          </a:bodyPr>
          <a:lstStyle/>
          <a:p>
            <a:r>
              <a:rPr lang="en-US" dirty="0" smtClean="0"/>
              <a:t>Kyoto University, Japan February 2015</a:t>
            </a:r>
            <a:endParaRPr lang="en-US" dirty="0"/>
          </a:p>
        </p:txBody>
      </p:sp>
      <p:sp>
        <p:nvSpPr>
          <p:cNvPr id="32" name="Text Placeholder 31"/>
          <p:cNvSpPr>
            <a:spLocks noGrp="1"/>
          </p:cNvSpPr>
          <p:nvPr>
            <p:ph type="body" sz="quarter" idx="23"/>
          </p:nvPr>
        </p:nvSpPr>
        <p:spPr>
          <a:xfrm>
            <a:off x="4724400" y="6172200"/>
            <a:ext cx="3657600" cy="304800"/>
          </a:xfrm>
        </p:spPr>
        <p:txBody>
          <a:bodyPr>
            <a:normAutofit fontScale="92500" lnSpcReduction="10000"/>
          </a:bodyPr>
          <a:lstStyle/>
          <a:p>
            <a:r>
              <a:rPr lang="en-US" dirty="0" smtClean="0"/>
              <a:t>Puli Municipal Library Taiwan 2014</a:t>
            </a:r>
            <a:endParaRPr lang="en-US" dirty="0"/>
          </a:p>
        </p:txBody>
      </p:sp>
      <p:sp>
        <p:nvSpPr>
          <p:cNvPr id="33" name="Text Placeholder 32"/>
          <p:cNvSpPr>
            <a:spLocks noGrp="1"/>
          </p:cNvSpPr>
          <p:nvPr>
            <p:ph type="body" sz="quarter" idx="24"/>
          </p:nvPr>
        </p:nvSpPr>
        <p:spPr>
          <a:xfrm>
            <a:off x="4660620" y="152400"/>
            <a:ext cx="4026179" cy="304800"/>
          </a:xfrm>
        </p:spPr>
        <p:txBody>
          <a:bodyPr>
            <a:normAutofit fontScale="85000" lnSpcReduction="10000"/>
          </a:bodyPr>
          <a:lstStyle/>
          <a:p>
            <a:r>
              <a:rPr lang="en-US" dirty="0" smtClean="0"/>
              <a:t>Showa Museum Tokyo Japan February 2015</a:t>
            </a:r>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Sowasal Aborigine and Japanese Person thumbnail"/>
          <p:cNvPicPr>
            <a:picLocks noGrp="1" noChangeAspect="1" noChangeArrowheads="1"/>
          </p:cNvPicPr>
          <p:nvPr>
            <p:ph type="pic" sz="quarter" idx="10"/>
          </p:nvPr>
        </p:nvPicPr>
        <p:blipFill>
          <a:blip r:embed="rId3" cstate="print"/>
          <a:srcRect l="12500" r="12500"/>
          <a:stretch>
            <a:fillRect/>
          </a:stretch>
        </p:blipFill>
        <p:spPr bwMode="auto">
          <a:xfrm>
            <a:off x="6248400" y="1066800"/>
            <a:ext cx="2743200" cy="3657600"/>
          </a:xfrm>
          <a:prstGeom prst="rect">
            <a:avLst/>
          </a:prstGeom>
          <a:noFill/>
        </p:spPr>
      </p:pic>
      <p:pic>
        <p:nvPicPr>
          <p:cNvPr id="10244" name="Picture 4" descr="Gerald &amp; Rella Warner Manchuria Negatives thumbnail"/>
          <p:cNvPicPr>
            <a:picLocks noGrp="1" noChangeAspect="1" noChangeArrowheads="1"/>
          </p:cNvPicPr>
          <p:nvPr>
            <p:ph type="pic" sz="quarter" idx="11"/>
          </p:nvPr>
        </p:nvPicPr>
        <p:blipFill>
          <a:blip r:embed="rId4" cstate="print"/>
          <a:srcRect l="12500" r="12500"/>
          <a:stretch>
            <a:fillRect/>
          </a:stretch>
        </p:blipFill>
        <p:spPr bwMode="auto">
          <a:xfrm>
            <a:off x="3200400" y="1066800"/>
            <a:ext cx="2743200" cy="3657600"/>
          </a:xfrm>
          <a:prstGeom prst="rect">
            <a:avLst/>
          </a:prstGeom>
          <a:noFill/>
        </p:spPr>
      </p:pic>
      <p:pic>
        <p:nvPicPr>
          <p:cNvPr id="10242" name="Picture 2" descr=" Pacific War Postcards thumbnail"/>
          <p:cNvPicPr>
            <a:picLocks noGrp="1" noChangeAspect="1" noChangeArrowheads="1"/>
          </p:cNvPicPr>
          <p:nvPr>
            <p:ph type="pic" sz="quarter" idx="12"/>
          </p:nvPr>
        </p:nvPicPr>
        <p:blipFill>
          <a:blip r:embed="rId5" cstate="print"/>
          <a:srcRect l="12500" r="12500"/>
          <a:stretch>
            <a:fillRect/>
          </a:stretch>
        </p:blipFill>
        <p:spPr bwMode="auto">
          <a:xfrm>
            <a:off x="152400" y="1066800"/>
            <a:ext cx="2743200" cy="3657600"/>
          </a:xfrm>
          <a:prstGeom prst="rect">
            <a:avLst/>
          </a:prstGeom>
          <a:noFill/>
        </p:spPr>
      </p:pic>
      <p:sp>
        <p:nvSpPr>
          <p:cNvPr id="3" name="Rectangle 2"/>
          <p:cNvSpPr>
            <a:spLocks noGrp="1"/>
          </p:cNvSpPr>
          <p:nvPr>
            <p:ph type="body" sz="quarter" idx="13"/>
          </p:nvPr>
        </p:nvSpPr>
        <p:spPr>
          <a:xfrm>
            <a:off x="6248400" y="4953000"/>
            <a:ext cx="2743200" cy="1447800"/>
          </a:xfrm>
        </p:spPr>
        <p:txBody>
          <a:bodyPr/>
          <a:lstStyle>
            <a:extLst/>
          </a:lstStyle>
          <a:p>
            <a:pPr marL="0" indent="0"/>
            <a:r>
              <a:rPr lang="en-US" dirty="0" smtClean="0"/>
              <a:t>3.  Mapping and analyzing rare photographs of 1914 Truku-Japanese War in Taiwan </a:t>
            </a:r>
          </a:p>
        </p:txBody>
      </p:sp>
      <p:sp>
        <p:nvSpPr>
          <p:cNvPr id="7" name="Text Placeholder 6"/>
          <p:cNvSpPr>
            <a:spLocks noGrp="1"/>
          </p:cNvSpPr>
          <p:nvPr>
            <p:ph type="body" sz="quarter" idx="14"/>
          </p:nvPr>
        </p:nvSpPr>
        <p:spPr>
          <a:xfrm>
            <a:off x="3200400" y="4953000"/>
            <a:ext cx="2743200" cy="1447800"/>
          </a:xfrm>
        </p:spPr>
        <p:txBody>
          <a:bodyPr/>
          <a:lstStyle/>
          <a:p>
            <a:r>
              <a:rPr lang="en-US" dirty="0" smtClean="0"/>
              <a:t>2. Integrating and analyzing photographs and picture postcard from "Manchuria" in four repositories</a:t>
            </a:r>
            <a:endParaRPr lang="en-US" dirty="0"/>
          </a:p>
        </p:txBody>
      </p:sp>
      <p:sp>
        <p:nvSpPr>
          <p:cNvPr id="8" name="Text Placeholder 7"/>
          <p:cNvSpPr>
            <a:spLocks noGrp="1"/>
          </p:cNvSpPr>
          <p:nvPr>
            <p:ph type="body" sz="quarter" idx="15"/>
          </p:nvPr>
        </p:nvSpPr>
        <p:spPr>
          <a:xfrm>
            <a:off x="152400" y="4953000"/>
            <a:ext cx="2743200" cy="1752600"/>
          </a:xfrm>
        </p:spPr>
        <p:txBody>
          <a:bodyPr/>
          <a:lstStyle/>
          <a:p>
            <a:r>
              <a:rPr lang="en-US" dirty="0" smtClean="0"/>
              <a:t>1.  Transcribing and Publishing 415 letters from post-defeat Japan from family members to soldiers in Pacific Islands</a:t>
            </a:r>
            <a:endParaRPr lang="en-US" dirty="0"/>
          </a:p>
        </p:txBody>
      </p:sp>
      <p:sp>
        <p:nvSpPr>
          <p:cNvPr id="2" name="Rectangle 1"/>
          <p:cNvSpPr>
            <a:spLocks noGrp="1"/>
          </p:cNvSpPr>
          <p:nvPr>
            <p:ph type="title" idx="4294967295"/>
          </p:nvPr>
        </p:nvSpPr>
        <p:spPr>
          <a:xfrm>
            <a:off x="609600" y="76200"/>
            <a:ext cx="7781925" cy="990600"/>
          </a:xfrm>
        </p:spPr>
        <p:txBody>
          <a:bodyPr>
            <a:normAutofit fontScale="90000"/>
          </a:bodyPr>
          <a:lstStyle>
            <a:extLst/>
          </a:lstStyle>
          <a:p>
            <a:r>
              <a:rPr lang="en-US" dirty="0" smtClean="0"/>
              <a:t>Three collaborative projects</a:t>
            </a:r>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p:txBody>
          <a:bodyPr/>
          <a:lstStyle/>
          <a:p>
            <a:r>
              <a:rPr lang="en-US" dirty="0" smtClean="0"/>
              <a:t>David Bishop Skillman Library, Lafayette College Easton, PA</a:t>
            </a:r>
            <a:endParaRPr lang="en-US" dirty="0"/>
          </a:p>
        </p:txBody>
      </p:sp>
      <p:sp>
        <p:nvSpPr>
          <p:cNvPr id="10" name="Text Placeholder 9"/>
          <p:cNvSpPr>
            <a:spLocks noGrp="1"/>
          </p:cNvSpPr>
          <p:nvPr>
            <p:ph type="body" sz="quarter" idx="16"/>
          </p:nvPr>
        </p:nvSpPr>
        <p:spPr/>
        <p:txBody>
          <a:bodyPr/>
          <a:lstStyle/>
          <a:p>
            <a:r>
              <a:rPr lang="en-US" dirty="0" smtClean="0"/>
              <a:t>Showa Memorial Museum</a:t>
            </a:r>
          </a:p>
          <a:p>
            <a:r>
              <a:rPr lang="en-US" dirty="0" smtClean="0"/>
              <a:t>Yasukuni Street-</a:t>
            </a:r>
            <a:r>
              <a:rPr lang="en-US" dirty="0" err="1" smtClean="0"/>
              <a:t>Kudanshita</a:t>
            </a:r>
            <a:r>
              <a:rPr lang="en-US" dirty="0" smtClean="0"/>
              <a:t> </a:t>
            </a:r>
          </a:p>
          <a:p>
            <a:r>
              <a:rPr lang="en-US" dirty="0" smtClean="0"/>
              <a:t>Tokyo, Japan</a:t>
            </a:r>
            <a:endParaRPr lang="en-US" dirty="0"/>
          </a:p>
        </p:txBody>
      </p:sp>
      <p:pic>
        <p:nvPicPr>
          <p:cNvPr id="48130" name="Picture 2" descr="http://muza-chan.net/aj/poze-weblog5/showa-kan-national-showa-memorial-museum-big.jpg"/>
          <p:cNvPicPr>
            <a:picLocks noGrp="1" noChangeAspect="1" noChangeArrowheads="1"/>
          </p:cNvPicPr>
          <p:nvPr>
            <p:ph type="pic" sz="quarter" idx="14"/>
          </p:nvPr>
        </p:nvPicPr>
        <p:blipFill>
          <a:blip r:embed="rId2" cstate="print"/>
          <a:srcRect l="12818" r="12818"/>
          <a:stretch>
            <a:fillRect/>
          </a:stretch>
        </p:blipFill>
        <p:spPr bwMode="auto">
          <a:prstGeom prst="rect">
            <a:avLst/>
          </a:prstGeom>
          <a:noFill/>
        </p:spPr>
      </p:pic>
      <p:pic>
        <p:nvPicPr>
          <p:cNvPr id="48136" name="Picture 8" descr="http://acdn.architizer.com/thumbnails-PRODUCTION/3e/ec/3eece744c7e1f514c898205afd7217a9.jpg"/>
          <p:cNvPicPr>
            <a:picLocks noGrp="1" noChangeAspect="1" noChangeArrowheads="1"/>
          </p:cNvPicPr>
          <p:nvPr>
            <p:ph type="pic" sz="quarter" idx="10"/>
          </p:nvPr>
        </p:nvPicPr>
        <p:blipFill>
          <a:blip r:embed="rId3" cstate="print"/>
          <a:srcRect l="10674" r="10674"/>
          <a:stretch>
            <a:fillRect/>
          </a:stretch>
        </p:blipFill>
        <p:spPr bwMode="auto">
          <a:prstGeom prst="rect">
            <a:avLst/>
          </a:prstGeom>
          <a:noFill/>
        </p:spPr>
      </p:pic>
      <p:sp>
        <p:nvSpPr>
          <p:cNvPr id="16" name="TextBox 15"/>
          <p:cNvSpPr txBox="1"/>
          <p:nvPr/>
        </p:nvSpPr>
        <p:spPr>
          <a:xfrm>
            <a:off x="457200" y="304800"/>
            <a:ext cx="7864653" cy="1015663"/>
          </a:xfrm>
          <a:prstGeom prst="rect">
            <a:avLst/>
          </a:prstGeom>
          <a:noFill/>
        </p:spPr>
        <p:txBody>
          <a:bodyPr wrap="none" rtlCol="0">
            <a:spAutoFit/>
          </a:bodyPr>
          <a:lstStyle/>
          <a:p>
            <a:r>
              <a:rPr lang="en-US" sz="2000" dirty="0" smtClean="0"/>
              <a:t>Project 1:  415 Letters to Japanese family members</a:t>
            </a:r>
          </a:p>
          <a:p>
            <a:r>
              <a:rPr lang="en-US" sz="2000" dirty="0" smtClean="0"/>
              <a:t>from Japanese soldiers in Philippine Islands, late 1945-mid 1946</a:t>
            </a:r>
          </a:p>
          <a:p>
            <a:r>
              <a:rPr lang="en-US" sz="2000" dirty="0" smtClean="0"/>
              <a:t>US Civil </a:t>
            </a:r>
            <a:endParaRPr lang="en-US" sz="2000" dirty="0"/>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Transcribing and archiving project</a:t>
            </a:r>
            <a:endParaRPr lang="en-US" dirty="0"/>
          </a:p>
        </p:txBody>
      </p:sp>
      <p:sp>
        <p:nvSpPr>
          <p:cNvPr id="8" name="Content Placeholder 7"/>
          <p:cNvSpPr>
            <a:spLocks noGrp="1"/>
          </p:cNvSpPr>
          <p:nvPr>
            <p:ph idx="1"/>
          </p:nvPr>
        </p:nvSpPr>
        <p:spPr/>
        <p:txBody>
          <a:bodyPr>
            <a:normAutofit fontScale="92500" lnSpcReduction="20000"/>
          </a:bodyPr>
          <a:lstStyle/>
          <a:p>
            <a:r>
              <a:rPr lang="en-US" dirty="0" smtClean="0"/>
              <a:t>Over 415 handwritten postcards from war-torn and occupied Japan describing:</a:t>
            </a:r>
          </a:p>
          <a:p>
            <a:pPr lvl="1"/>
            <a:r>
              <a:rPr lang="en-US" dirty="0" smtClean="0"/>
              <a:t>Material Conditions in Japanese town and country</a:t>
            </a:r>
          </a:p>
          <a:p>
            <a:pPr lvl="1"/>
            <a:r>
              <a:rPr lang="en-US" dirty="0" smtClean="0"/>
              <a:t>Family Life</a:t>
            </a:r>
          </a:p>
          <a:p>
            <a:pPr lvl="1"/>
            <a:r>
              <a:rPr lang="en-US" dirty="0" smtClean="0"/>
              <a:t>Japanese-American interactions</a:t>
            </a:r>
          </a:p>
          <a:p>
            <a:pPr lvl="1"/>
            <a:r>
              <a:rPr lang="en-US" dirty="0" smtClean="0"/>
              <a:t>Civilian Reactions to the Post-War Situation</a:t>
            </a:r>
          </a:p>
          <a:p>
            <a:r>
              <a:rPr lang="en-US" dirty="0" smtClean="0"/>
              <a:t>Showa-kan already archives, analyzes and displays similar material in on-site exhibitions (not open, remote access)</a:t>
            </a:r>
          </a:p>
          <a:p>
            <a:r>
              <a:rPr lang="en-US" dirty="0" smtClean="0"/>
              <a:t>Lafayette College owns this rare material, and has experience with digital repository construction, meta-data schemes, and open-access project design</a:t>
            </a:r>
          </a:p>
          <a:p>
            <a:r>
              <a:rPr lang="en-US" dirty="0" smtClean="0"/>
              <a:t>Each side gains from the other: they get access to unique and valuable materials, we get help transcribing, digitizing text, and interpreting the data</a:t>
            </a:r>
            <a:endParaRPr lang="en-US" dirty="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digital.lafayette.edu/islandora/object/islandora:34158/datastream/JPG/view?token=63642f637d8dc024433ad622ea8bfee88a11c46a2af6c341f69234bbadfe6a07"/>
          <p:cNvPicPr>
            <a:picLocks noChangeAspect="1" noChangeArrowheads="1"/>
          </p:cNvPicPr>
          <p:nvPr/>
        </p:nvPicPr>
        <p:blipFill>
          <a:blip r:embed="rId2" cstate="print"/>
          <a:srcRect l="1333" t="2881" r="1333" b="6843"/>
          <a:stretch>
            <a:fillRect/>
          </a:stretch>
        </p:blipFill>
        <p:spPr bwMode="auto">
          <a:xfrm rot="16200000">
            <a:off x="-609355" y="1295156"/>
            <a:ext cx="6417014" cy="4131502"/>
          </a:xfrm>
          <a:prstGeom prst="rect">
            <a:avLst/>
          </a:prstGeom>
          <a:noFill/>
        </p:spPr>
      </p:pic>
      <p:sp>
        <p:nvSpPr>
          <p:cNvPr id="11" name="Rectangle 10"/>
          <p:cNvSpPr/>
          <p:nvPr/>
        </p:nvSpPr>
        <p:spPr>
          <a:xfrm>
            <a:off x="4724400" y="152400"/>
            <a:ext cx="4114800" cy="5909310"/>
          </a:xfrm>
          <a:prstGeom prst="rect">
            <a:avLst/>
          </a:prstGeom>
        </p:spPr>
        <p:txBody>
          <a:bodyPr wrap="square">
            <a:spAutoFit/>
          </a:bodyPr>
          <a:lstStyle/>
          <a:p>
            <a:r>
              <a:rPr lang="en-US" dirty="0" smtClean="0"/>
              <a:t>The letter was sent to the 324th Philippines Expeditionary Force Field Post Office, attn: 1st branch office "I" Unit #1061 and postmarked December 24th, 1945. The rubber stamp "C.C.D" stands for the "Civil Censorship Detachment" (of General Headquarters) and "321" indicates the office that processed the letter. The "PC" logo inside of the shield-shaped stamp indicates that this communication was approved by the censor (Censorship-Passed). </a:t>
            </a:r>
          </a:p>
          <a:p>
            <a:endParaRPr lang="en-US" dirty="0" smtClean="0"/>
          </a:p>
          <a:p>
            <a:r>
              <a:rPr lang="en-US" dirty="0" smtClean="0"/>
              <a:t>The letter is addressed to "elder brother" </a:t>
            </a:r>
            <a:r>
              <a:rPr lang="en-US" dirty="0" err="1" smtClean="0"/>
              <a:t>Matsumori</a:t>
            </a:r>
            <a:r>
              <a:rPr lang="en-US" dirty="0" smtClean="0"/>
              <a:t> Tadao, and says that Japanese cities have generally been destroyed and turned into "burnt wastes," but that Kyoto and Nara are still unscathed, and reports on family matters. </a:t>
            </a:r>
            <a:endParaRPr lang="en-US" dirty="0"/>
          </a:p>
        </p:txBody>
      </p:sp>
    </p:spTree>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Photo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ClassicPhotoAlbum</Template>
  <TotalTime>0</TotalTime>
  <Words>1151</Words>
  <Application>Microsoft Office PowerPoint</Application>
  <PresentationFormat>On-screen Show (4:3)</PresentationFormat>
  <Paragraphs>114</Paragraphs>
  <Slides>32</Slides>
  <Notes>3</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ClassicPhotoAlbum</vt:lpstr>
      <vt:lpstr>Growing the East Asia Image Collection over a Decade</vt:lpstr>
      <vt:lpstr>Links</vt:lpstr>
      <vt:lpstr>Slide 3</vt:lpstr>
      <vt:lpstr>benefits of ‘going digital’</vt:lpstr>
      <vt:lpstr>Slide 5</vt:lpstr>
      <vt:lpstr>Three collaborative projects</vt:lpstr>
      <vt:lpstr>Slide 7</vt:lpstr>
      <vt:lpstr>Transcribing and archiving project</vt:lpstr>
      <vt:lpstr>Slide 9</vt:lpstr>
      <vt:lpstr>Slide 10</vt:lpstr>
      <vt:lpstr>Digitized Showa Memorial Museum Materials</vt:lpstr>
      <vt:lpstr>Slide 12</vt:lpstr>
      <vt:lpstr>Collaboration across institutions and continents</vt:lpstr>
      <vt:lpstr>Institutional benefits of ‘going digital’</vt:lpstr>
      <vt:lpstr>Slide 15</vt:lpstr>
      <vt:lpstr>Slide 16</vt:lpstr>
      <vt:lpstr>East asia image collection and “the snowball effect"</vt:lpstr>
      <vt:lpstr>Slide 18</vt:lpstr>
      <vt:lpstr>Slide 19</vt:lpstr>
      <vt:lpstr>3600 negatives, 12 scrapbooks, correspondence, 1933-52 Manchuria, Mongolia, China, Taiwan, and japan  (2008)</vt:lpstr>
      <vt:lpstr>Slide 21</vt:lpstr>
      <vt:lpstr>showa team visits skillman library  November 2014</vt:lpstr>
      <vt:lpstr>Slide 23</vt:lpstr>
      <vt:lpstr>Slide 24</vt:lpstr>
      <vt:lpstr>Slide 25</vt:lpstr>
      <vt:lpstr>2. Project two: Manchukuo_Postcards.org</vt:lpstr>
      <vt:lpstr>Slide 27</vt:lpstr>
      <vt:lpstr>Slide 28</vt:lpstr>
      <vt:lpstr>Next Session: how to build this project</vt:lpstr>
      <vt:lpstr>Slide 30</vt:lpstr>
      <vt:lpstr>Closing  thoughts</vt:lpstr>
      <vt:lpstr>Thanks to East Asia Image Collection team!</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2015-10-28T12:38:12Z</dcterms:created>
  <dcterms:modified xsi:type="dcterms:W3CDTF">2015-11-10T20:01:34Z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