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6" r:id="rId7"/>
    <p:sldId id="263" r:id="rId8"/>
    <p:sldId id="265" r:id="rId9"/>
    <p:sldId id="267" r:id="rId10"/>
    <p:sldId id="270" r:id="rId11"/>
    <p:sldId id="271" r:id="rId12"/>
    <p:sldId id="268" r:id="rId13"/>
    <p:sldId id="272" r:id="rId14"/>
    <p:sldId id="269" r:id="rId15"/>
    <p:sldId id="261" r:id="rId16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32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82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56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38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08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54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5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84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78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45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61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92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3555-02F8-994B-A473-3480FBC7108F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A730D-AC8D-D94D-AB25-90A67D429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5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haiku.digitalscholarship.emory.edu/admin/" TargetMode="External"/><Relationship Id="rId3" Type="http://schemas.openxmlformats.org/officeDocument/2006/relationships/hyperlink" Target="https://scholarblogs.emory.edu/kikushahaik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2085963"/>
            <a:ext cx="67326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HACKING 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HAIKU</a:t>
            </a:r>
          </a:p>
          <a:p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Brian </a:t>
            </a:r>
            <a:r>
              <a:rPr lang="en-US" altLang="ja-JP" sz="3600" dirty="0" err="1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Croxall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, Brown University</a:t>
            </a:r>
          </a:p>
          <a:p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Cheryl </a:t>
            </a:r>
            <a:r>
              <a:rPr lang="en-US" altLang="ja-JP" sz="36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Crowley, Emory 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University</a:t>
            </a:r>
          </a:p>
          <a:p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kumimoji="1" lang="ja-JP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2679" y="3903133"/>
            <a:ext cx="61482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Advancing Digital Scholarship in Japanese </a:t>
            </a:r>
            <a:r>
              <a:rPr lang="en-US" altLang="ja-JP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Studies:</a:t>
            </a:r>
          </a:p>
          <a:p>
            <a:r>
              <a:rPr lang="en-US" altLang="ja-JP" sz="24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</a:t>
            </a:r>
            <a:r>
              <a:rPr lang="en-US" altLang="ja-JP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    Innovations </a:t>
            </a:r>
            <a:r>
              <a:rPr lang="en-US" altLang="ja-JP" sz="24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and Challenges</a:t>
            </a:r>
            <a:endParaRPr lang="en-US" altLang="ja-JP" sz="2400" dirty="0">
              <a:solidFill>
                <a:schemeClr val="accent6">
                  <a:lumMod val="60000"/>
                  <a:lumOff val="40000"/>
                </a:schemeClr>
              </a:solidFill>
              <a:latin typeface="Gill Sans"/>
            </a:endParaRPr>
          </a:p>
          <a:p>
            <a:endParaRPr kumimoji="1" lang="ja-JP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2679" y="4682872"/>
            <a:ext cx="426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NCC, Cambridge, MA </a:t>
            </a:r>
          </a:p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November 6, 2015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9346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5333" y="0"/>
            <a:ext cx="2878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2. Social networking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6" name="Picture 5" descr="keif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09" y="738664"/>
            <a:ext cx="6650182" cy="46142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46909" y="5895945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accent6">
                    <a:lumMod val="75000"/>
                  </a:schemeClr>
                </a:solidFill>
              </a:rPr>
              <a:t>Image: </a:t>
            </a:r>
            <a:r>
              <a:rPr lang="ja-JP" altLang="en-US" sz="2000" dirty="0" smtClean="0">
                <a:solidFill>
                  <a:schemeClr val="accent6">
                    <a:lumMod val="75000"/>
                  </a:schemeClr>
                </a:solidFill>
              </a:rPr>
              <a:t>俳諧系譜　</a:t>
            </a:r>
            <a:r>
              <a:rPr lang="en-US" altLang="ja-JP" sz="2000" dirty="0">
                <a:solidFill>
                  <a:schemeClr val="accent6">
                    <a:lumMod val="75000"/>
                  </a:schemeClr>
                </a:solidFill>
              </a:rPr>
              <a:t>http://</a:t>
            </a:r>
            <a:r>
              <a:rPr lang="en-US" altLang="ja-JP" sz="2000" dirty="0" err="1">
                <a:solidFill>
                  <a:schemeClr val="accent6">
                    <a:lumMod val="75000"/>
                  </a:schemeClr>
                </a:solidFill>
              </a:rPr>
              <a:t>www.nijl.ac.jp</a:t>
            </a:r>
            <a:r>
              <a:rPr lang="en-US" altLang="ja-JP" sz="2000" dirty="0">
                <a:solidFill>
                  <a:schemeClr val="accent6">
                    <a:lumMod val="75000"/>
                  </a:schemeClr>
                </a:solidFill>
              </a:rPr>
              <a:t>/pages/database/</a:t>
            </a:r>
            <a:r>
              <a:rPr lang="en-US" altLang="ja-JP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2410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5333" y="0"/>
            <a:ext cx="2878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2. Social networking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0823" y="2764118"/>
            <a:ext cx="6982509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chemeClr val="accent6">
                    <a:lumMod val="75000"/>
                  </a:schemeClr>
                </a:solidFill>
              </a:rPr>
              <a:t>Shôfû </a:t>
            </a:r>
            <a:r>
              <a:rPr lang="ja-JP" altLang="ja-JP" sz="2800" dirty="0">
                <a:solidFill>
                  <a:schemeClr val="accent6">
                    <a:lumMod val="75000"/>
                  </a:schemeClr>
                </a:solidFill>
              </a:rPr>
              <a:t>蕉風</a:t>
            </a:r>
            <a:r>
              <a:rPr lang="en-US" altLang="ja-JP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/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正風　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Bashô School</a:t>
            </a:r>
          </a:p>
          <a:p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Mino Faction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美濃派</a:t>
            </a:r>
            <a:endParaRPr lang="en-US" altLang="ja-JP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ja-JP" sz="2800" dirty="0" err="1">
                <a:solidFill>
                  <a:schemeClr val="accent6">
                    <a:lumMod val="75000"/>
                  </a:schemeClr>
                </a:solidFill>
              </a:rPr>
              <a:t>Chôbô</a:t>
            </a:r>
            <a:r>
              <a:rPr lang="en-US" altLang="ja-JP" sz="2800" dirty="0">
                <a:solidFill>
                  <a:schemeClr val="accent6">
                    <a:lumMod val="75000"/>
                  </a:schemeClr>
                </a:solidFill>
              </a:rPr>
              <a:t>-en </a:t>
            </a:r>
            <a:r>
              <a:rPr lang="en-US" altLang="ja-JP" sz="2800" dirty="0" err="1" smtClean="0">
                <a:solidFill>
                  <a:schemeClr val="accent6">
                    <a:lumMod val="75000"/>
                  </a:schemeClr>
                </a:solidFill>
              </a:rPr>
              <a:t>Sankyô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朝</a:t>
            </a:r>
            <a:r>
              <a:rPr lang="ja-JP" altLang="en-US" sz="2800" dirty="0">
                <a:solidFill>
                  <a:schemeClr val="accent6">
                    <a:lumMod val="75000"/>
                  </a:schemeClr>
                </a:solidFill>
              </a:rPr>
              <a:t>暮園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傘狂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(1727-1793)</a:t>
            </a:r>
          </a:p>
          <a:p>
            <a:r>
              <a:rPr lang="en-US" altLang="ja-JP" sz="2800" dirty="0" err="1" smtClean="0">
                <a:solidFill>
                  <a:schemeClr val="accent6">
                    <a:lumMod val="75000"/>
                  </a:schemeClr>
                </a:solidFill>
              </a:rPr>
              <a:t>Shinran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800" dirty="0" err="1" smtClean="0">
                <a:solidFill>
                  <a:schemeClr val="accent6">
                    <a:lumMod val="75000"/>
                  </a:schemeClr>
                </a:solidFill>
              </a:rPr>
              <a:t>Shônin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親鸞上人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(1173-1263)</a:t>
            </a:r>
          </a:p>
          <a:p>
            <a:r>
              <a:rPr lang="en-US" altLang="ja-JP" sz="2800" dirty="0" err="1">
                <a:solidFill>
                  <a:schemeClr val="accent6">
                    <a:lumMod val="75000"/>
                  </a:schemeClr>
                </a:solidFill>
              </a:rPr>
              <a:t>Seikô-</a:t>
            </a:r>
            <a:r>
              <a:rPr lang="en-US" altLang="ja-JP" sz="2800" dirty="0" err="1" smtClean="0">
                <a:solidFill>
                  <a:schemeClr val="accent6">
                    <a:lumMod val="75000"/>
                  </a:schemeClr>
                </a:solidFill>
              </a:rPr>
              <a:t>ji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清光寺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altLang="ja-JP" sz="2800" dirty="0" err="1" smtClean="0">
                <a:solidFill>
                  <a:schemeClr val="accent6">
                    <a:lumMod val="75000"/>
                  </a:schemeClr>
                </a:solidFill>
              </a:rPr>
              <a:t>Hagi</a:t>
            </a:r>
            <a:endParaRPr lang="en-US" altLang="ja-JP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ja-JP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kumimoji="1" lang="ja-JP" alt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6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1793863"/>
            <a:ext cx="72164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3600" dirty="0">
                <a:solidFill>
                  <a:srgbClr val="984807"/>
                </a:solidFill>
                <a:latin typeface="Gill Sans"/>
              </a:rPr>
              <a:t>1</a:t>
            </a:r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. Literary landscape</a:t>
            </a:r>
          </a:p>
          <a:p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2. Social networking</a:t>
            </a:r>
          </a:p>
          <a:p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3. 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C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ultural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 g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eography</a:t>
            </a:r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4. </a:t>
            </a:r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A journey visualized</a:t>
            </a:r>
            <a:endParaRPr lang="en-US" altLang="ja-JP" sz="3600" dirty="0">
              <a:solidFill>
                <a:srgbClr val="984807"/>
              </a:solidFill>
              <a:latin typeface="Gill San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294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65333" y="0"/>
            <a:ext cx="2878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. Cultural geography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0824" y="2764118"/>
            <a:ext cx="60212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kumimoji="1" lang="ja-JP" alt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4850" y="3130504"/>
            <a:ext cx="5640966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err="1" smtClean="0">
                <a:solidFill>
                  <a:srgbClr val="FAC090"/>
                </a:solidFill>
                <a:latin typeface="Gill Sans"/>
                <a:cs typeface="Gill Sans"/>
              </a:rPr>
              <a:t>Nihonbashi</a:t>
            </a:r>
            <a:endParaRPr lang="en-US" altLang="ja-JP" sz="2800" dirty="0" smtClean="0">
              <a:solidFill>
                <a:srgbClr val="FAC090"/>
              </a:solidFill>
              <a:latin typeface="Gill Sans"/>
              <a:cs typeface="Gill Sans"/>
            </a:endParaRPr>
          </a:p>
          <a:p>
            <a:pPr lvl="0"/>
            <a:endParaRPr lang="en-US" altLang="ja-JP" sz="2800" dirty="0" smtClean="0">
              <a:solidFill>
                <a:srgbClr val="FF6600"/>
              </a:solidFill>
              <a:latin typeface="Gill Sans"/>
              <a:cs typeface="Gill Sans"/>
            </a:endParaRPr>
          </a:p>
          <a:p>
            <a:pPr lvl="0"/>
            <a:r>
              <a:rPr lang="en-US" altLang="ja-JP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  <a:cs typeface="Gill Sans"/>
              </a:rPr>
              <a:t>under moonlight and blossoms</a:t>
            </a:r>
          </a:p>
          <a:p>
            <a:pPr lvl="0"/>
            <a:r>
              <a:rPr lang="en-US" altLang="ja-JP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  <a:cs typeface="Gill Sans"/>
              </a:rPr>
              <a:t>the world spreads out --</a:t>
            </a:r>
          </a:p>
          <a:p>
            <a:pPr lvl="0"/>
            <a:r>
              <a:rPr lang="en-US" altLang="ja-JP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  <a:cs typeface="Gill Sans"/>
              </a:rPr>
              <a:t>Nihonbashi</a:t>
            </a:r>
            <a:r>
              <a:rPr lang="en-US" altLang="ja-JP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  <a:cs typeface="Gill Sans"/>
              </a:rPr>
              <a:t> Bridge</a:t>
            </a:r>
          </a:p>
          <a:p>
            <a:pPr lvl="0"/>
            <a:endParaRPr lang="en-US" altLang="ja-JP" sz="2800" dirty="0" smtClean="0">
              <a:latin typeface="Gill Sans"/>
              <a:cs typeface="Gill Sans"/>
            </a:endParaRPr>
          </a:p>
          <a:p>
            <a:pPr lvl="0"/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  <a:latin typeface="Gill Sans"/>
                <a:cs typeface="Gill Sans"/>
              </a:rPr>
              <a:t>月に花にわたる世広し日本橋</a:t>
            </a:r>
          </a:p>
        </p:txBody>
      </p:sp>
      <p:pic>
        <p:nvPicPr>
          <p:cNvPr id="7" name="Picture 6" descr="nihombash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21152" cy="46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5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1793863"/>
            <a:ext cx="72164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3600" dirty="0">
                <a:solidFill>
                  <a:srgbClr val="984807"/>
                </a:solidFill>
                <a:latin typeface="Gill Sans"/>
              </a:rPr>
              <a:t>1</a:t>
            </a:r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. Literary landscape</a:t>
            </a:r>
          </a:p>
          <a:p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2. Social networking</a:t>
            </a:r>
          </a:p>
          <a:p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3. </a:t>
            </a:r>
            <a:r>
              <a:rPr lang="en-US" altLang="ja-JP" sz="3600" dirty="0">
                <a:solidFill>
                  <a:srgbClr val="984807"/>
                </a:solidFill>
                <a:latin typeface="Gill Sans"/>
              </a:rPr>
              <a:t>Cultural geography</a:t>
            </a:r>
          </a:p>
          <a:p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4. 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A journey visualized</a:t>
            </a:r>
            <a:endParaRPr lang="en-US" altLang="ja-JP" sz="36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0971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1793863"/>
            <a:ext cx="83049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Links</a:t>
            </a:r>
          </a:p>
          <a:p>
            <a:endParaRPr lang="en-US" altLang="ja-JP" sz="2800" dirty="0" smtClean="0">
              <a:solidFill>
                <a:schemeClr val="accent6">
                  <a:lumMod val="60000"/>
                  <a:lumOff val="40000"/>
                </a:schemeClr>
              </a:solidFill>
              <a:latin typeface="Gill Sans"/>
            </a:endParaRPr>
          </a:p>
          <a:p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  <a:latin typeface="Gill Sans"/>
                <a:hlinkClick r:id="rId2"/>
              </a:rPr>
              <a:t>Database</a:t>
            </a:r>
            <a:endParaRPr lang="en-US" altLang="ja-JP" sz="2800" dirty="0" smtClean="0">
              <a:solidFill>
                <a:schemeClr val="accent6">
                  <a:lumMod val="50000"/>
                </a:schemeClr>
              </a:solidFill>
              <a:latin typeface="Gill Sans"/>
            </a:endParaRPr>
          </a:p>
          <a:p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  <a:latin typeface="Gill Sans"/>
                <a:hlinkClick r:id="rId3"/>
              </a:rPr>
              <a:t>Website( beta)</a:t>
            </a:r>
            <a:endParaRPr lang="en-US" altLang="ja-JP" sz="2800" dirty="0" smtClean="0">
              <a:solidFill>
                <a:schemeClr val="accent6">
                  <a:lumMod val="50000"/>
                </a:schemeClr>
              </a:solidFill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04851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879" y="3225087"/>
            <a:ext cx="74551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Team members:</a:t>
            </a:r>
          </a:p>
          <a:p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Lawrence Hamblin, Japanese Studies Librarian</a:t>
            </a:r>
          </a:p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Sara Palmer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, Electronic Full Text Specialist, ECDS</a:t>
            </a:r>
          </a:p>
          <a:p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Megan </a:t>
            </a:r>
            <a:r>
              <a:rPr lang="en-US" altLang="ja-JP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Slemons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, GIS Librarian, ECDS</a:t>
            </a:r>
          </a:p>
          <a:p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Emory Center for Faculty Development and Excellence</a:t>
            </a:r>
            <a:endParaRPr kumimoji="1" lang="en-US" altLang="ja-JP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3885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4100069"/>
            <a:ext cx="526225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Taorigiku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</a:t>
            </a:r>
            <a:r>
              <a:rPr lang="ja-JP" alt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手折菊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(Hand-picked chrysanthemums, 1812)</a:t>
            </a:r>
          </a:p>
          <a:p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Tagami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 </a:t>
            </a:r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Kikusha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 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田上菊舍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(1753 - 1826)  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kumimoji="1" lang="ja-JP" altLang="en-US" dirty="0"/>
          </a:p>
        </p:txBody>
      </p:sp>
      <p:pic>
        <p:nvPicPr>
          <p:cNvPr id="3" name="Picture 2" descr="taorigikuphoto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496" y="0"/>
            <a:ext cx="3371504" cy="47863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2123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2329522"/>
            <a:ext cx="83452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i="1" dirty="0" err="1">
                <a:solidFill>
                  <a:schemeClr val="accent6">
                    <a:lumMod val="75000"/>
                  </a:schemeClr>
                </a:solidFill>
                <a:latin typeface="Gill Sans"/>
              </a:rPr>
              <a:t>Taorigiku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 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手折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菊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:</a:t>
            </a:r>
          </a:p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Four volumes</a:t>
            </a:r>
          </a:p>
          <a:p>
            <a:endParaRPr lang="en-US" altLang="ja-JP" sz="24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Genres: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Prose</a:t>
            </a:r>
          </a:p>
          <a:p>
            <a:r>
              <a:rPr lang="en-US" altLang="ja-JP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Hokku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</a:t>
            </a:r>
            <a:r>
              <a:rPr lang="ja-JP" alt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発句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(17-syllable verse)</a:t>
            </a:r>
          </a:p>
          <a:p>
            <a:r>
              <a:rPr lang="en-US" altLang="ja-JP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Haikai no renga </a:t>
            </a:r>
            <a:r>
              <a:rPr lang="ja-JP" alt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俳諧の連歌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(linked verse)</a:t>
            </a:r>
          </a:p>
          <a:p>
            <a:r>
              <a:rPr lang="en-US" altLang="ja-JP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Haiga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</a:t>
            </a:r>
            <a:r>
              <a:rPr lang="ja-JP" alt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俳画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(</a:t>
            </a:r>
            <a:r>
              <a:rPr lang="en-US" altLang="ja-JP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hokku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+ image)</a:t>
            </a:r>
          </a:p>
          <a:p>
            <a:r>
              <a:rPr lang="en-US" altLang="ja-JP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Kanshi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</a:t>
            </a:r>
            <a:r>
              <a:rPr lang="ja-JP" alt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漢詩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(verse in Chinese)</a:t>
            </a:r>
            <a:endParaRPr lang="en-US" altLang="ja-JP" sz="2400" dirty="0">
              <a:solidFill>
                <a:schemeClr val="accent6">
                  <a:lumMod val="60000"/>
                  <a:lumOff val="40000"/>
                </a:schemeClr>
              </a:solidFill>
              <a:latin typeface="Gill Sans"/>
            </a:endParaRPr>
          </a:p>
        </p:txBody>
      </p:sp>
      <p:pic>
        <p:nvPicPr>
          <p:cNvPr id="3" name="Picture 2" descr="book 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864" y="0"/>
            <a:ext cx="5511136" cy="3668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275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1793863"/>
            <a:ext cx="72164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Outline</a:t>
            </a:r>
          </a:p>
          <a:p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36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1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. Literary landscape</a:t>
            </a:r>
          </a:p>
          <a:p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2. Social networking</a:t>
            </a:r>
          </a:p>
          <a:p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3. 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Cultural </a:t>
            </a:r>
            <a:r>
              <a:rPr lang="en-US" altLang="ja-JP" sz="36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geography</a:t>
            </a:r>
          </a:p>
          <a:p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4. 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A journey visualized</a:t>
            </a:r>
            <a:endParaRPr lang="en-US" altLang="ja-JP" sz="36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698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1793863"/>
            <a:ext cx="72164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3600" dirty="0" smtClean="0">
              <a:solidFill>
                <a:schemeClr val="accent6">
                  <a:lumMod val="60000"/>
                  <a:lumOff val="40000"/>
                </a:schemeClr>
              </a:solidFill>
              <a:latin typeface="Gill Sans"/>
            </a:endParaRPr>
          </a:p>
          <a:p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36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1</a:t>
            </a:r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. Literary landscape</a:t>
            </a:r>
          </a:p>
          <a:p>
            <a:r>
              <a:rPr lang="en-US" altLang="ja-JP" sz="3600" dirty="0" smtClean="0">
                <a:solidFill>
                  <a:schemeClr val="accent6">
                    <a:lumMod val="50000"/>
                  </a:schemeClr>
                </a:solidFill>
                <a:latin typeface="Gill Sans"/>
              </a:rPr>
              <a:t>2. Social networking</a:t>
            </a:r>
          </a:p>
          <a:p>
            <a:r>
              <a:rPr lang="en-US" altLang="ja-JP" sz="3600" dirty="0" smtClean="0">
                <a:solidFill>
                  <a:schemeClr val="accent6">
                    <a:lumMod val="50000"/>
                  </a:schemeClr>
                </a:solidFill>
                <a:latin typeface="Gill Sans"/>
              </a:rPr>
              <a:t>3. </a:t>
            </a:r>
            <a:r>
              <a:rPr lang="en-US" altLang="ja-JP" sz="3600" dirty="0" smtClean="0">
                <a:solidFill>
                  <a:schemeClr val="accent6">
                    <a:lumMod val="50000"/>
                  </a:schemeClr>
                </a:solidFill>
                <a:latin typeface="Gill Sans"/>
              </a:rPr>
              <a:t>Cultural geography</a:t>
            </a:r>
            <a:endParaRPr lang="en-US" altLang="ja-JP" sz="3600" dirty="0" smtClean="0">
              <a:solidFill>
                <a:schemeClr val="accent6">
                  <a:lumMod val="50000"/>
                </a:schemeClr>
              </a:solidFill>
              <a:latin typeface="Gill Sans"/>
            </a:endParaRPr>
          </a:p>
          <a:p>
            <a:r>
              <a:rPr lang="en-US" altLang="ja-JP" sz="3600" dirty="0" smtClean="0">
                <a:solidFill>
                  <a:schemeClr val="accent6">
                    <a:lumMod val="50000"/>
                  </a:schemeClr>
                </a:solidFill>
                <a:latin typeface="Gill Sans"/>
              </a:rPr>
              <a:t>4. </a:t>
            </a:r>
            <a:r>
              <a:rPr lang="en-US" altLang="ja-JP" sz="3600" dirty="0" smtClean="0">
                <a:solidFill>
                  <a:schemeClr val="accent6">
                    <a:lumMod val="50000"/>
                  </a:schemeClr>
                </a:solidFill>
                <a:latin typeface="Gill Sans"/>
              </a:rPr>
              <a:t>A journey visualized</a:t>
            </a:r>
            <a:endParaRPr lang="en-US" altLang="ja-JP" sz="3600" dirty="0">
              <a:solidFill>
                <a:schemeClr val="accent6">
                  <a:lumMod val="50000"/>
                </a:schemeClr>
              </a:solidFill>
              <a:latin typeface="Gill San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8563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7579" y="1946263"/>
            <a:ext cx="72164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the </a:t>
            </a:r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old pond:</a:t>
            </a:r>
          </a:p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a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frog</a:t>
            </a:r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jumps in</a:t>
            </a:r>
          </a:p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sound of </a:t>
            </a:r>
            <a:r>
              <a:rPr lang="en-US" altLang="ja-JP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water</a:t>
            </a:r>
          </a:p>
          <a:p>
            <a:endParaRPr lang="en-US" altLang="ja-JP" sz="2400" dirty="0">
              <a:solidFill>
                <a:schemeClr val="accent6">
                  <a:lumMod val="60000"/>
                  <a:lumOff val="40000"/>
                </a:schemeClr>
              </a:solidFill>
              <a:latin typeface="Gill Sans"/>
            </a:endParaRPr>
          </a:p>
          <a:p>
            <a:endParaRPr lang="en-US" altLang="ja-JP" sz="2400" dirty="0" smtClean="0">
              <a:solidFill>
                <a:schemeClr val="accent6">
                  <a:lumMod val="60000"/>
                  <a:lumOff val="40000"/>
                </a:schemeClr>
              </a:solidFill>
              <a:latin typeface="Gill Sans"/>
            </a:endParaRPr>
          </a:p>
          <a:p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古池や</a:t>
            </a:r>
            <a:r>
              <a:rPr lang="ja-JP" alt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蛙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飛び込む水の音</a:t>
            </a:r>
            <a:endParaRPr lang="en-US" altLang="ja-JP" sz="24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					Matsuo Bashô 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松尾芭蕉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 (1644-1694)</a:t>
            </a:r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kumimoji="1" lang="ja-JP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265333" y="0"/>
            <a:ext cx="2878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1. Literary landscape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4819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7579" y="1946263"/>
            <a:ext cx="874628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at a time like this</a:t>
            </a:r>
          </a:p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	even I</a:t>
            </a:r>
          </a:p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feel moved --</a:t>
            </a:r>
          </a:p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	a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frog</a:t>
            </a:r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 trills at nightfall</a:t>
            </a:r>
          </a:p>
          <a:p>
            <a:r>
              <a:rPr lang="en-US" altLang="ja-JP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	in flooded fields</a:t>
            </a:r>
          </a:p>
          <a:p>
            <a:endParaRPr lang="en-US" altLang="ja-JP" sz="2400" dirty="0">
              <a:solidFill>
                <a:schemeClr val="accent6">
                  <a:lumMod val="60000"/>
                  <a:lumOff val="40000"/>
                </a:schemeClr>
              </a:solidFill>
              <a:latin typeface="Gill Sans"/>
            </a:endParaRP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折にあへばこれもさすがにあはれなり小田の</a:t>
            </a:r>
            <a:r>
              <a:rPr lang="ja-JP" alt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Gill Sans"/>
              </a:rPr>
              <a:t>かはづ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の夕暮の声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						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「新古今集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 1477]</a:t>
            </a:r>
          </a:p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					</a:t>
            </a:r>
          </a:p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						Fujiwara no </a:t>
            </a:r>
            <a:r>
              <a:rPr lang="en-US" altLang="ja-JP" sz="2400" dirty="0" err="1">
                <a:solidFill>
                  <a:schemeClr val="accent6">
                    <a:lumMod val="75000"/>
                  </a:schemeClr>
                </a:solidFill>
                <a:latin typeface="Gill Sans"/>
              </a:rPr>
              <a:t>Tadayoshi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 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藤原忠良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 (1164-1225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)</a:t>
            </a:r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kumimoji="1" lang="ja-JP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265333" y="0"/>
            <a:ext cx="2878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1. Literary landscape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819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679" y="1793863"/>
            <a:ext cx="72164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endParaRPr lang="en-US" altLang="ja-JP" sz="3600" dirty="0" smtClean="0">
              <a:solidFill>
                <a:schemeClr val="accent6">
                  <a:lumMod val="75000"/>
                </a:schemeClr>
              </a:solidFill>
              <a:latin typeface="Gill Sans"/>
            </a:endParaRPr>
          </a:p>
          <a:p>
            <a:r>
              <a:rPr lang="en-US" altLang="ja-JP" sz="3600" dirty="0">
                <a:solidFill>
                  <a:srgbClr val="984807"/>
                </a:solidFill>
                <a:latin typeface="Gill Sans"/>
              </a:rPr>
              <a:t>1</a:t>
            </a:r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. Literary landscape</a:t>
            </a:r>
          </a:p>
          <a:p>
            <a:r>
              <a:rPr lang="en-US" altLang="ja-JP" sz="3600" dirty="0" smtClean="0">
                <a:solidFill>
                  <a:schemeClr val="accent6">
                    <a:lumMod val="75000"/>
                  </a:schemeClr>
                </a:solidFill>
                <a:latin typeface="Gill Sans"/>
              </a:rPr>
              <a:t>2. Social networking</a:t>
            </a:r>
          </a:p>
          <a:p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3. </a:t>
            </a:r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Cultural </a:t>
            </a:r>
            <a:r>
              <a:rPr lang="en-US" altLang="ja-JP" sz="3600" dirty="0">
                <a:solidFill>
                  <a:srgbClr val="984807"/>
                </a:solidFill>
                <a:latin typeface="Gill Sans"/>
              </a:rPr>
              <a:t>geography</a:t>
            </a:r>
          </a:p>
          <a:p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4. </a:t>
            </a:r>
            <a:r>
              <a:rPr lang="en-US" altLang="ja-JP" sz="3600" dirty="0" smtClean="0">
                <a:solidFill>
                  <a:srgbClr val="984807"/>
                </a:solidFill>
                <a:latin typeface="Gill Sans"/>
              </a:rPr>
              <a:t>A journey visualized</a:t>
            </a:r>
            <a:endParaRPr lang="en-US" altLang="ja-JP" sz="3600" dirty="0">
              <a:solidFill>
                <a:srgbClr val="984807"/>
              </a:solidFill>
              <a:latin typeface="Gill Sans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5160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290</Words>
  <Application>Microsoft Macintosh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 Reviewer</dc:creator>
  <cp:lastModifiedBy>Anonymous Reviewer</cp:lastModifiedBy>
  <cp:revision>34</cp:revision>
  <dcterms:created xsi:type="dcterms:W3CDTF">2015-11-03T00:28:51Z</dcterms:created>
  <dcterms:modified xsi:type="dcterms:W3CDTF">2015-11-05T02:52:51Z</dcterms:modified>
</cp:coreProperties>
</file>