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3" r:id="rId4"/>
  </p:sldMasterIdLst>
  <p:sldIdLst>
    <p:sldId id="284" r:id="rId5"/>
    <p:sldId id="286" r:id="rId6"/>
    <p:sldId id="287" r:id="rId7"/>
    <p:sldId id="288" r:id="rId8"/>
    <p:sldId id="313" r:id="rId9"/>
    <p:sldId id="315" r:id="rId10"/>
    <p:sldId id="260" r:id="rId11"/>
    <p:sldId id="262" r:id="rId12"/>
    <p:sldId id="263" r:id="rId13"/>
    <p:sldId id="314" r:id="rId14"/>
    <p:sldId id="316" r:id="rId15"/>
    <p:sldId id="273" r:id="rId16"/>
    <p:sldId id="274" r:id="rId17"/>
    <p:sldId id="275" r:id="rId18"/>
    <p:sldId id="311" r:id="rId19"/>
    <p:sldId id="276" r:id="rId20"/>
    <p:sldId id="295" r:id="rId21"/>
    <p:sldId id="296" r:id="rId22"/>
    <p:sldId id="277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CCFF66"/>
    <a:srgbClr val="66FFFF"/>
    <a:srgbClr val="FF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15/11/10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4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1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4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505" r:id="rId2"/>
    <p:sldLayoutId id="2147493506" r:id="rId3"/>
    <p:sldLayoutId id="2147493507" r:id="rId4"/>
    <p:sldLayoutId id="2147493508" r:id="rId5"/>
    <p:sldLayoutId id="2147493509" r:id="rId6"/>
    <p:sldLayoutId id="2147493510" r:id="rId7"/>
    <p:sldLayoutId id="2147493511" r:id="rId8"/>
    <p:sldLayoutId id="2147493512" r:id="rId9"/>
    <p:sldLayoutId id="2147493513" r:id="rId10"/>
    <p:sldLayoutId id="21474935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6084" y="540356"/>
            <a:ext cx="8214743" cy="34675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8000FF"/>
                </a:solidFill>
              </a:rPr>
              <a:t>Identifying Multidimensional Policy Preferences </a:t>
            </a:r>
            <a:r>
              <a:rPr lang="en-US" sz="3600" dirty="0" smtClean="0">
                <a:solidFill>
                  <a:srgbClr val="8000FF"/>
                </a:solidFill>
              </a:rPr>
              <a:t>of </a:t>
            </a:r>
            <a:r>
              <a:rPr lang="en-US" sz="3600" dirty="0">
                <a:solidFill>
                  <a:srgbClr val="8000FF"/>
                </a:solidFill>
              </a:rPr>
              <a:t>Voters in Representative Democracies: </a:t>
            </a:r>
            <a:r>
              <a:rPr lang="en-US" sz="3200" dirty="0" smtClean="0">
                <a:solidFill>
                  <a:srgbClr val="8000FF"/>
                </a:solidFill>
              </a:rPr>
              <a:t/>
            </a:r>
            <a:br>
              <a:rPr lang="en-US" sz="3200" dirty="0" smtClean="0">
                <a:solidFill>
                  <a:srgbClr val="8000FF"/>
                </a:solidFill>
              </a:rPr>
            </a:br>
            <a:r>
              <a:rPr lang="en-US" sz="3200" dirty="0" smtClean="0">
                <a:solidFill>
                  <a:srgbClr val="8000FF"/>
                </a:solidFill>
              </a:rPr>
              <a:t/>
            </a:r>
            <a:br>
              <a:rPr lang="en-US" sz="3200" dirty="0" smtClean="0">
                <a:solidFill>
                  <a:srgbClr val="8000FF"/>
                </a:solidFill>
              </a:rPr>
            </a:br>
            <a:r>
              <a:rPr lang="en-US" sz="2800" dirty="0" smtClean="0"/>
              <a:t>A Conjoint </a:t>
            </a:r>
            <a:r>
              <a:rPr lang="en-US" sz="2800" dirty="0"/>
              <a:t>Field Experiment in Japan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" y="4555495"/>
            <a:ext cx="9143999" cy="1875791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Yusaku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Horiuchi</a:t>
            </a:r>
            <a:r>
              <a:rPr lang="en-US" sz="2000" dirty="0" smtClean="0">
                <a:solidFill>
                  <a:schemeClr val="tx1"/>
                </a:solidFill>
              </a:rPr>
              <a:t>, Dartmouth College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Daniel M. Smith, Harvard University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Teppei</a:t>
            </a:r>
            <a:r>
              <a:rPr lang="en-US" sz="2000" dirty="0" smtClean="0">
                <a:solidFill>
                  <a:schemeClr val="tx1"/>
                </a:solidFill>
              </a:rPr>
              <a:t> Yamamoto, </a:t>
            </a:r>
            <a:r>
              <a:rPr lang="en-US" sz="2000" dirty="0" smtClean="0">
                <a:solidFill>
                  <a:schemeClr val="tx1"/>
                </a:solidFill>
              </a:rPr>
              <a:t>MIT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Prepared for </a:t>
            </a:r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dirty="0" smtClean="0">
                <a:solidFill>
                  <a:schemeClr val="tx1"/>
                </a:solidFill>
              </a:rPr>
              <a:t>workshop, </a:t>
            </a:r>
            <a:r>
              <a:rPr lang="en-US" sz="1400" i="1" dirty="0" smtClean="0">
                <a:solidFill>
                  <a:schemeClr val="tx1"/>
                </a:solidFill>
              </a:rPr>
              <a:t>Advancing </a:t>
            </a:r>
            <a:r>
              <a:rPr lang="en-US" sz="1400" i="1" dirty="0">
                <a:solidFill>
                  <a:schemeClr val="tx1"/>
                </a:solidFill>
              </a:rPr>
              <a:t>Digital Scholarship in Japanese Studies: Innovations and </a:t>
            </a:r>
            <a:r>
              <a:rPr lang="en-US" sz="1400" i="1" dirty="0" smtClean="0">
                <a:solidFill>
                  <a:schemeClr val="tx1"/>
                </a:solidFill>
              </a:rPr>
              <a:t>Challenges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Harvard University,  </a:t>
            </a:r>
            <a:r>
              <a:rPr lang="en-US" sz="1400" dirty="0" smtClean="0">
                <a:solidFill>
                  <a:schemeClr val="tx1"/>
                </a:solidFill>
              </a:rPr>
              <a:t>November 6, 2015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1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7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Timeline: </a:t>
            </a:r>
            <a:r>
              <a:rPr lang="en-US" dirty="0">
                <a:solidFill>
                  <a:srgbClr val="FF0000"/>
                </a:solidFill>
              </a:rPr>
              <a:t>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0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Election timeline:</a:t>
            </a:r>
          </a:p>
          <a:p>
            <a:pPr lvl="1"/>
            <a:r>
              <a:rPr lang="en-US" dirty="0" smtClean="0"/>
              <a:t>November </a:t>
            </a:r>
            <a:r>
              <a:rPr lang="en-US" dirty="0"/>
              <a:t>18: PM </a:t>
            </a:r>
            <a:r>
              <a:rPr lang="en-US" dirty="0" smtClean="0"/>
              <a:t>announces a </a:t>
            </a:r>
            <a:r>
              <a:rPr lang="en-US" dirty="0"/>
              <a:t>snap election</a:t>
            </a:r>
            <a:endParaRPr lang="en-US" dirty="0" smtClean="0"/>
          </a:p>
          <a:p>
            <a:pPr lvl="1"/>
            <a:r>
              <a:rPr lang="en-US" dirty="0" smtClean="0"/>
              <a:t>November </a:t>
            </a:r>
            <a:r>
              <a:rPr lang="en-US" dirty="0"/>
              <a:t>21: Lower house dissolved </a:t>
            </a:r>
            <a:endParaRPr lang="en-US" dirty="0" smtClean="0"/>
          </a:p>
          <a:p>
            <a:pPr lvl="1"/>
            <a:r>
              <a:rPr lang="en-US" dirty="0" smtClean="0"/>
              <a:t>December </a:t>
            </a:r>
            <a:r>
              <a:rPr lang="en-US" dirty="0"/>
              <a:t>2–13: Campaign period (only 12 days)</a:t>
            </a:r>
            <a:endParaRPr lang="en-US" dirty="0" smtClean="0"/>
          </a:p>
          <a:p>
            <a:pPr lvl="1"/>
            <a:r>
              <a:rPr lang="en-US" dirty="0" smtClean="0"/>
              <a:t>December </a:t>
            </a:r>
            <a:r>
              <a:rPr lang="en-US" dirty="0"/>
              <a:t>14: Election day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Study timeline: </a:t>
            </a:r>
            <a:endParaRPr lang="en-US" dirty="0" smtClean="0"/>
          </a:p>
          <a:p>
            <a:pPr lvl="1"/>
            <a:r>
              <a:rPr lang="en-US" dirty="0" smtClean="0"/>
              <a:t>November </a:t>
            </a:r>
            <a:r>
              <a:rPr lang="en-US" dirty="0"/>
              <a:t>19: IRB initial approvals</a:t>
            </a:r>
            <a:endParaRPr lang="en-US" dirty="0" smtClean="0"/>
          </a:p>
          <a:p>
            <a:pPr lvl="1"/>
            <a:r>
              <a:rPr lang="en-US" dirty="0" smtClean="0"/>
              <a:t>December </a:t>
            </a:r>
            <a:r>
              <a:rPr lang="en-US" dirty="0"/>
              <a:t>3: R</a:t>
            </a:r>
            <a:r>
              <a:rPr lang="en-US" dirty="0" smtClean="0"/>
              <a:t>evised IRB approvals </a:t>
            </a:r>
          </a:p>
          <a:p>
            <a:pPr lvl="1"/>
            <a:r>
              <a:rPr lang="en-US" dirty="0" smtClean="0"/>
              <a:t>December </a:t>
            </a:r>
            <a:r>
              <a:rPr lang="en-US" dirty="0"/>
              <a:t>3–14: Sampling period (11 days)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2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FF"/>
                </a:solidFill>
              </a:rPr>
              <a:t>Implementation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461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used the online survey company </a:t>
            </a:r>
            <a:r>
              <a:rPr lang="en-US" i="1" dirty="0" smtClean="0"/>
              <a:t>Research Now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Panel of Japanese respondents pre-enrolled in their system</a:t>
            </a:r>
          </a:p>
          <a:p>
            <a:pPr lvl="1"/>
            <a:r>
              <a:rPr lang="en-US" dirty="0" smtClean="0"/>
              <a:t>Flexible targeting of respondents to meet demographic quotas, etc.</a:t>
            </a:r>
          </a:p>
          <a:p>
            <a:pPr lvl="1"/>
            <a:r>
              <a:rPr lang="en-US" dirty="0" smtClean="0">
                <a:sym typeface="Wingdings"/>
              </a:rPr>
              <a:t>Anyone can use it 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Open!</a:t>
            </a:r>
            <a:endParaRPr lang="en-US" dirty="0" smtClean="0"/>
          </a:p>
          <a:p>
            <a:r>
              <a:rPr lang="en-US" dirty="0" smtClean="0"/>
              <a:t>Sample:</a:t>
            </a:r>
          </a:p>
          <a:p>
            <a:pPr lvl="1"/>
            <a:r>
              <a:rPr lang="en-US" dirty="0" smtClean="0"/>
              <a:t>Internet</a:t>
            </a:r>
            <a:r>
              <a:rPr lang="en-US" dirty="0"/>
              <a:t>-based non-probability panel (N</a:t>
            </a:r>
            <a:r>
              <a:rPr lang="en-US" i="1" dirty="0"/>
              <a:t> </a:t>
            </a:r>
            <a:r>
              <a:rPr lang="en-US" dirty="0"/>
              <a:t>= 1,951) </a:t>
            </a:r>
            <a:endParaRPr lang="en-US" dirty="0" smtClean="0"/>
          </a:p>
          <a:p>
            <a:pPr lvl="1"/>
            <a:r>
              <a:rPr lang="en-US" dirty="0" smtClean="0"/>
              <a:t>Matched </a:t>
            </a:r>
            <a:r>
              <a:rPr lang="en-US" dirty="0"/>
              <a:t>to national census distributions on age, gender, region, education and </a:t>
            </a:r>
            <a:r>
              <a:rPr lang="en-US" dirty="0" smtClean="0"/>
              <a:t>income</a:t>
            </a:r>
          </a:p>
          <a:p>
            <a:pPr lvl="1"/>
            <a:r>
              <a:rPr lang="en-US" dirty="0"/>
              <a:t>$3.15 per respondent (~$6,000 total </a:t>
            </a:r>
            <a:r>
              <a:rPr lang="en-US" dirty="0" smtClean="0"/>
              <a:t>cost)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Cheap</a:t>
            </a:r>
            <a:r>
              <a:rPr lang="en-US" dirty="0">
                <a:solidFill>
                  <a:srgbClr val="FF0000"/>
                </a:solidFill>
              </a:rPr>
              <a:t>!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1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Policy Proposals –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8000FF"/>
                </a:solidFill>
              </a:rPr>
              <a:t>Consumption Tax </a:t>
            </a:r>
          </a:p>
          <a:p>
            <a:pPr lvl="1"/>
            <a:r>
              <a:rPr lang="en-US" dirty="0"/>
              <a:t>Delay the tax increase until April 2017 and reduce other tax rates [LDP, </a:t>
            </a:r>
            <a:r>
              <a:rPr lang="en-US" dirty="0" err="1"/>
              <a:t>Komeito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Delay </a:t>
            </a:r>
            <a:r>
              <a:rPr lang="en-US" dirty="0"/>
              <a:t>until other reforms are made [PFG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Delay </a:t>
            </a:r>
            <a:r>
              <a:rPr lang="en-US" dirty="0"/>
              <a:t>the tax increase indefinitely [DPJ, JIP, PLP] </a:t>
            </a:r>
            <a:endParaRPr lang="en-US" dirty="0" smtClean="0"/>
          </a:p>
          <a:p>
            <a:pPr lvl="1"/>
            <a:r>
              <a:rPr lang="en-US" dirty="0" smtClean="0"/>
              <a:t>Stop </a:t>
            </a:r>
            <a:r>
              <a:rPr lang="en-US" dirty="0"/>
              <a:t>the tax increase and reduce the existing tax [SDP, JCP] </a:t>
            </a:r>
          </a:p>
          <a:p>
            <a:r>
              <a:rPr lang="en-US" dirty="0">
                <a:solidFill>
                  <a:srgbClr val="8000FF"/>
                </a:solidFill>
              </a:rPr>
              <a:t>Employment </a:t>
            </a:r>
          </a:p>
          <a:p>
            <a:pPr lvl="1"/>
            <a:r>
              <a:rPr lang="en-US" dirty="0"/>
              <a:t>Expand employment through job diversity [LDP, </a:t>
            </a:r>
            <a:r>
              <a:rPr lang="en-US" dirty="0" err="1" smtClean="0"/>
              <a:t>Komeito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Break </a:t>
            </a:r>
            <a:r>
              <a:rPr lang="en-US" dirty="0"/>
              <a:t>down seniority system and liberalize labor market [JIP, PFG] </a:t>
            </a:r>
            <a:endParaRPr lang="en-US" dirty="0" smtClean="0"/>
          </a:p>
          <a:p>
            <a:pPr lvl="1"/>
            <a:r>
              <a:rPr lang="en-US" dirty="0" smtClean="0"/>
              <a:t>Oppose </a:t>
            </a:r>
            <a:r>
              <a:rPr lang="en-US" dirty="0"/>
              <a:t>deregulation of labor laws. Support regular (full-time) employment [DPJ, PLP, SDP, JCP] </a:t>
            </a:r>
          </a:p>
          <a:p>
            <a:r>
              <a:rPr lang="en-US" dirty="0">
                <a:solidFill>
                  <a:srgbClr val="8000FF"/>
                </a:solidFill>
              </a:rPr>
              <a:t>Monetary and Fiscal Policy </a:t>
            </a:r>
          </a:p>
          <a:p>
            <a:pPr lvl="1"/>
            <a:r>
              <a:rPr lang="en-US" dirty="0"/>
              <a:t>Continue bold monetary policy and flexible fiscal policy [LDP, </a:t>
            </a:r>
            <a:r>
              <a:rPr lang="en-US" dirty="0" err="1"/>
              <a:t>Komeito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Correct </a:t>
            </a:r>
            <a:r>
              <a:rPr lang="en-US" dirty="0"/>
              <a:t>excessively loose monetary policy and reckless public works spending [DPJ, JIP, PFG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Oppose </a:t>
            </a:r>
            <a:r>
              <a:rPr lang="en-US" dirty="0"/>
              <a:t>monetary and fiscal policies that widen inequality [PLP, SDP, JCP]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3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Policy Proposals –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8000FF"/>
                </a:solidFill>
              </a:rPr>
              <a:t>Economic Growth Strategy </a:t>
            </a:r>
          </a:p>
          <a:p>
            <a:pPr lvl="1"/>
            <a:r>
              <a:rPr lang="en-US" dirty="0"/>
              <a:t>Break down regulatory protection of agriculture and health industries [LDP, JIP, </a:t>
            </a:r>
            <a:r>
              <a:rPr lang="en-US" dirty="0" smtClean="0"/>
              <a:t>PFG]</a:t>
            </a:r>
          </a:p>
          <a:p>
            <a:pPr lvl="1"/>
            <a:r>
              <a:rPr lang="en-US" dirty="0" smtClean="0"/>
              <a:t>Activate </a:t>
            </a:r>
            <a:r>
              <a:rPr lang="en-US" dirty="0"/>
              <a:t>growth in rural areas and small businesses [</a:t>
            </a:r>
            <a:r>
              <a:rPr lang="en-US" dirty="0" err="1"/>
              <a:t>Komeito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consumption through employment and childrearing support [DPJ, PLP, SDP, JCP] </a:t>
            </a:r>
          </a:p>
          <a:p>
            <a:r>
              <a:rPr lang="en-US" dirty="0" smtClean="0">
                <a:solidFill>
                  <a:srgbClr val="8000FF"/>
                </a:solidFill>
              </a:rPr>
              <a:t>Nuclear </a:t>
            </a:r>
            <a:r>
              <a:rPr lang="en-US" dirty="0">
                <a:solidFill>
                  <a:srgbClr val="8000FF"/>
                </a:solidFill>
              </a:rPr>
              <a:t>Power </a:t>
            </a:r>
          </a:p>
          <a:p>
            <a:pPr lvl="1"/>
            <a:r>
              <a:rPr lang="en-US" dirty="0"/>
              <a:t>Restart nuclear reactors if proven safe [LDP, </a:t>
            </a:r>
            <a:r>
              <a:rPr lang="en-US" dirty="0" err="1"/>
              <a:t>Komeito</a:t>
            </a:r>
            <a:r>
              <a:rPr lang="en-US" dirty="0"/>
              <a:t>, PFG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Restart </a:t>
            </a:r>
            <a:r>
              <a:rPr lang="en-US" dirty="0"/>
              <a:t>nuclear reactors only under strict safety guidelines [DPJ, JIP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restart nuclear reactors [PLP, SDP, JCP] </a:t>
            </a:r>
          </a:p>
          <a:p>
            <a:r>
              <a:rPr lang="en-US" dirty="0">
                <a:solidFill>
                  <a:srgbClr val="8000FF"/>
                </a:solidFill>
              </a:rPr>
              <a:t>TPP (Trans-Pacific Partnership) </a:t>
            </a:r>
          </a:p>
          <a:p>
            <a:pPr lvl="1"/>
            <a:r>
              <a:rPr lang="en-US" dirty="0"/>
              <a:t>Join TPP, but be prudent about liberalization [LDP, </a:t>
            </a:r>
            <a:r>
              <a:rPr lang="en-US" dirty="0" err="1"/>
              <a:t>Komeito</a:t>
            </a:r>
            <a:r>
              <a:rPr lang="en-US" dirty="0"/>
              <a:t>, DPJ] </a:t>
            </a:r>
            <a:endParaRPr lang="en-US" dirty="0" smtClean="0"/>
          </a:p>
          <a:p>
            <a:pPr lvl="1"/>
            <a:r>
              <a:rPr lang="en-US" dirty="0" smtClean="0"/>
              <a:t>Join </a:t>
            </a:r>
            <a:r>
              <a:rPr lang="en-US" dirty="0"/>
              <a:t>TPP, and actively promote liberalization [JIP, PFG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Oppose </a:t>
            </a:r>
            <a:r>
              <a:rPr lang="en-US" dirty="0"/>
              <a:t>joining TPP [PLP, SDP, JCP]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Policy Proposals –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8000FF"/>
                </a:solidFill>
              </a:rPr>
              <a:t>Collective Self-Defense </a:t>
            </a:r>
          </a:p>
          <a:p>
            <a:pPr lvl="1"/>
            <a:r>
              <a:rPr lang="en-US" dirty="0"/>
              <a:t>Approve collective self-defense under new laws [LDP, </a:t>
            </a:r>
            <a:r>
              <a:rPr lang="en-US" dirty="0" err="1"/>
              <a:t>Komeito</a:t>
            </a:r>
            <a:r>
              <a:rPr lang="en-US" dirty="0"/>
              <a:t>, PFG] </a:t>
            </a:r>
            <a:endParaRPr lang="en-US" dirty="0" smtClean="0"/>
          </a:p>
          <a:p>
            <a:pPr lvl="1"/>
            <a:r>
              <a:rPr lang="en-US" dirty="0" smtClean="0"/>
              <a:t>Oppose </a:t>
            </a:r>
            <a:r>
              <a:rPr lang="en-US" dirty="0"/>
              <a:t>the reinterpretation decision by the cabinet [DPJ, JIP, PLP] </a:t>
            </a:r>
            <a:endParaRPr lang="en-US" dirty="0" smtClean="0"/>
          </a:p>
          <a:p>
            <a:pPr lvl="1"/>
            <a:r>
              <a:rPr lang="en-US" dirty="0" smtClean="0"/>
              <a:t>Oppose </a:t>
            </a:r>
            <a:r>
              <a:rPr lang="en-US" dirty="0"/>
              <a:t>collective self-defense [SDP, JCP] </a:t>
            </a:r>
          </a:p>
          <a:p>
            <a:r>
              <a:rPr lang="en-US" dirty="0">
                <a:solidFill>
                  <a:srgbClr val="8000FF"/>
                </a:solidFill>
              </a:rPr>
              <a:t>Constitutional Revision </a:t>
            </a:r>
          </a:p>
          <a:p>
            <a:pPr lvl="1"/>
            <a:r>
              <a:rPr lang="en-US" dirty="0"/>
              <a:t>Create a new constitution written by the Japanese people [LDP, DPJ, JIP, PFG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new rights to the existing constitution [</a:t>
            </a:r>
            <a:r>
              <a:rPr lang="en-US" dirty="0" err="1"/>
              <a:t>Komeito</a:t>
            </a:r>
            <a:r>
              <a:rPr lang="en-US" dirty="0"/>
              <a:t>, PLP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Oppose </a:t>
            </a:r>
            <a:r>
              <a:rPr lang="en-US" dirty="0"/>
              <a:t>revision and protect the “Peace Constitution" [SDP, JCP] </a:t>
            </a:r>
          </a:p>
          <a:p>
            <a:r>
              <a:rPr lang="en-US" dirty="0">
                <a:solidFill>
                  <a:srgbClr val="8000FF"/>
                </a:solidFill>
              </a:rPr>
              <a:t>National Assembly Seat Reduction </a:t>
            </a:r>
          </a:p>
          <a:p>
            <a:pPr lvl="1"/>
            <a:r>
              <a:rPr lang="en-US" dirty="0"/>
              <a:t>Follow the recommendation of a special committee to create a better electoral system [LDP, </a:t>
            </a:r>
            <a:r>
              <a:rPr lang="en-US" dirty="0" err="1"/>
              <a:t>Komeito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Drastically </a:t>
            </a:r>
            <a:r>
              <a:rPr lang="en-US" dirty="0"/>
              <a:t>reduce the number of seats [JIP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number of seats [DPJ, PFG, PLP] </a:t>
            </a:r>
            <a:endParaRPr lang="en-US" dirty="0" smtClean="0"/>
          </a:p>
          <a:p>
            <a:pPr lvl="1"/>
            <a:r>
              <a:rPr lang="en-US" dirty="0" smtClean="0"/>
              <a:t>Oppose </a:t>
            </a:r>
            <a:r>
              <a:rPr lang="en-US" dirty="0"/>
              <a:t>any reduction of proportional representation seats [SDP, JCP]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6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FF"/>
                </a:solidFill>
              </a:rPr>
              <a:t>Three Main Questions</a:t>
            </a:r>
            <a:endParaRPr lang="en-US" dirty="0">
              <a:solidFill>
                <a:srgbClr val="8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Which policy issues </a:t>
            </a:r>
            <a:r>
              <a:rPr lang="en-US" dirty="0" smtClean="0">
                <a:solidFill>
                  <a:srgbClr val="000000"/>
                </a:solidFill>
              </a:rPr>
              <a:t>and positions are relatively more </a:t>
            </a:r>
            <a:r>
              <a:rPr lang="en-US" dirty="0">
                <a:solidFill>
                  <a:srgbClr val="000000"/>
                </a:solidFill>
              </a:rPr>
              <a:t>important </a:t>
            </a:r>
            <a:r>
              <a:rPr lang="en-US" dirty="0" smtClean="0">
                <a:solidFill>
                  <a:srgbClr val="000000"/>
                </a:solidFill>
              </a:rPr>
              <a:t>in determining respondents</a:t>
            </a:r>
            <a:r>
              <a:rPr lang="en-US" dirty="0">
                <a:solidFill>
                  <a:srgbClr val="000000"/>
                </a:solidFill>
              </a:rPr>
              <a:t>’ choice over </a:t>
            </a:r>
            <a:r>
              <a:rPr lang="en-US" dirty="0" smtClean="0">
                <a:solidFill>
                  <a:srgbClr val="000000"/>
                </a:solidFill>
              </a:rPr>
              <a:t>manifestos?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oes </a:t>
            </a:r>
            <a:r>
              <a:rPr lang="en-US" dirty="0">
                <a:solidFill>
                  <a:srgbClr val="000000"/>
                </a:solidFill>
              </a:rPr>
              <a:t>the effect of each policy position systematically vary across subgroups of respondents? </a:t>
            </a:r>
            <a:endParaRPr lang="en-US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How do the actual party manifestos rank against each other?</a:t>
            </a:r>
          </a:p>
        </p:txBody>
      </p:sp>
    </p:spTree>
    <p:extLst>
      <p:ext uri="{BB962C8B-B14F-4D97-AF65-F5344CB8AC3E}">
        <p14:creationId xmlns:p14="http://schemas.microsoft.com/office/powerpoint/2010/main" val="283107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3"/>
            <a:ext cx="9144000" cy="840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FF"/>
                </a:solidFill>
              </a:rPr>
              <a:t>Results 1: Relative Popularity of Positions</a:t>
            </a:r>
            <a:endParaRPr lang="en-US" sz="3600" dirty="0">
              <a:solidFill>
                <a:srgbClr val="8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0" y="691737"/>
            <a:ext cx="7986093" cy="5989570"/>
          </a:xfrm>
        </p:spPr>
      </p:pic>
    </p:spTree>
    <p:extLst>
      <p:ext uri="{BB962C8B-B14F-4D97-AF65-F5344CB8AC3E}">
        <p14:creationId xmlns:p14="http://schemas.microsoft.com/office/powerpoint/2010/main" val="317477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617"/>
            <a:ext cx="9144000" cy="840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FF"/>
                </a:solidFill>
              </a:rPr>
              <a:t>Results 2: Underlying Heterogeneity</a:t>
            </a:r>
            <a:endParaRPr lang="en-US" sz="3600" dirty="0">
              <a:solidFill>
                <a:srgbClr val="8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2" y="1685665"/>
            <a:ext cx="7751208" cy="3279357"/>
          </a:xfrm>
        </p:spPr>
      </p:pic>
    </p:spTree>
    <p:extLst>
      <p:ext uri="{BB962C8B-B14F-4D97-AF65-F5344CB8AC3E}">
        <p14:creationId xmlns:p14="http://schemas.microsoft.com/office/powerpoint/2010/main" val="291357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966"/>
            <a:ext cx="9144000" cy="840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FF"/>
                </a:solidFill>
              </a:rPr>
              <a:t>Results 3: Ranking of Party Manifestos</a:t>
            </a:r>
            <a:endParaRPr lang="en-US" sz="3600" dirty="0">
              <a:solidFill>
                <a:srgbClr val="8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485"/>
            <a:ext cx="9144000" cy="4572000"/>
          </a:xfrm>
        </p:spPr>
      </p:pic>
    </p:spTree>
    <p:extLst>
      <p:ext uri="{BB962C8B-B14F-4D97-AF65-F5344CB8AC3E}">
        <p14:creationId xmlns:p14="http://schemas.microsoft.com/office/powerpoint/2010/main" val="298676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FF"/>
                </a:solidFill>
              </a:rPr>
              <a:t>Summary of Key Findings</a:t>
            </a:r>
            <a:endParaRPr lang="en-US" dirty="0">
              <a:solidFill>
                <a:srgbClr val="8000FF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793389" cy="5041506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edia </a:t>
            </a:r>
            <a:r>
              <a:rPr lang="en-US" dirty="0"/>
              <a:t>interpreted </a:t>
            </a:r>
            <a:r>
              <a:rPr lang="en-US" dirty="0" smtClean="0"/>
              <a:t>election </a:t>
            </a:r>
            <a:r>
              <a:rPr lang="en-US" dirty="0"/>
              <a:t>as if it were an referendum </a:t>
            </a:r>
            <a:r>
              <a:rPr lang="en-US" dirty="0" smtClean="0"/>
              <a:t>on </a:t>
            </a:r>
            <a:r>
              <a:rPr lang="en-US" dirty="0" err="1" smtClean="0"/>
              <a:t>Abenomics</a:t>
            </a:r>
            <a:endParaRPr lang="en-US" dirty="0"/>
          </a:p>
          <a:p>
            <a:r>
              <a:rPr lang="en-US" dirty="0"/>
              <a:t>After </a:t>
            </a:r>
            <a:r>
              <a:rPr lang="en-US" dirty="0" smtClean="0"/>
              <a:t>election, </a:t>
            </a:r>
            <a:r>
              <a:rPr lang="en-US" dirty="0"/>
              <a:t>Abe claimed </a:t>
            </a:r>
            <a:r>
              <a:rPr lang="en-US" dirty="0" smtClean="0"/>
              <a:t>voters </a:t>
            </a:r>
            <a:r>
              <a:rPr lang="en-US" dirty="0"/>
              <a:t>gave him a mandate </a:t>
            </a:r>
            <a:r>
              <a:rPr lang="en-US" dirty="0" smtClean="0"/>
              <a:t>to continue </a:t>
            </a:r>
            <a:r>
              <a:rPr lang="en-US" dirty="0" err="1" smtClean="0"/>
              <a:t>Abenomics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5" r="-8755"/>
          <a:stretch>
            <a:fillRect/>
          </a:stretch>
        </p:blipFill>
        <p:spPr>
          <a:xfrm>
            <a:off x="4942480" y="1417638"/>
            <a:ext cx="4201519" cy="4708542"/>
          </a:xfrm>
        </p:spPr>
      </p:pic>
    </p:spTree>
    <p:extLst>
      <p:ext uri="{BB962C8B-B14F-4D97-AF65-F5344CB8AC3E}">
        <p14:creationId xmlns:p14="http://schemas.microsoft.com/office/powerpoint/2010/main" val="421923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5"/>
            <a:ext cx="7186706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FF"/>
                </a:solidFill>
              </a:rPr>
              <a:t>Abe’s surprise election</a:t>
            </a:r>
            <a:endParaRPr lang="en-US" dirty="0">
              <a:solidFill>
                <a:srgbClr val="8000FF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26140" y="2002118"/>
            <a:ext cx="7772401" cy="4348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background: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December 2012: LDP and coalition partner </a:t>
            </a:r>
            <a:r>
              <a:rPr lang="en-US" dirty="0" err="1" smtClean="0">
                <a:solidFill>
                  <a:srgbClr val="000000"/>
                </a:solidFill>
              </a:rPr>
              <a:t>Kōmeitō</a:t>
            </a:r>
            <a:r>
              <a:rPr lang="en-US" dirty="0" smtClean="0">
                <a:solidFill>
                  <a:srgbClr val="000000"/>
                </a:solidFill>
              </a:rPr>
              <a:t> won landslide victory over a fragmented opposition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PM Abe made “</a:t>
            </a:r>
            <a:r>
              <a:rPr lang="en-US" dirty="0" err="1" smtClean="0">
                <a:solidFill>
                  <a:srgbClr val="000000"/>
                </a:solidFill>
              </a:rPr>
              <a:t>Abenomics</a:t>
            </a:r>
            <a:r>
              <a:rPr lang="en-US" dirty="0" smtClean="0">
                <a:solidFill>
                  <a:srgbClr val="000000"/>
                </a:solidFill>
              </a:rPr>
              <a:t>” his post-election economic agenda. Three “arrows”: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Monetary policy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Fiscal stimulus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Structural reforms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November 2014: Abe suddenly signaled his intention to dissolve House and call new elections</a:t>
            </a:r>
          </a:p>
        </p:txBody>
      </p:sp>
      <p:pic>
        <p:nvPicPr>
          <p:cNvPr id="6" name="Picture 5" descr="Red_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68" y="4006213"/>
            <a:ext cx="371825" cy="463552"/>
          </a:xfrm>
          <a:prstGeom prst="rect">
            <a:avLst/>
          </a:prstGeom>
        </p:spPr>
      </p:pic>
      <p:pic>
        <p:nvPicPr>
          <p:cNvPr id="9" name="Picture 8" descr="Red_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68" y="4343964"/>
            <a:ext cx="371825" cy="46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FF"/>
                </a:solidFill>
              </a:rPr>
              <a:t>Summary of Key Findings</a:t>
            </a:r>
            <a:endParaRPr lang="en-US" dirty="0">
              <a:solidFill>
                <a:srgbClr val="8000FF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793389" cy="50415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On the contrary, </a:t>
            </a:r>
            <a:r>
              <a:rPr lang="en-US" dirty="0" err="1">
                <a:solidFill>
                  <a:srgbClr val="8000FF"/>
                </a:solidFill>
              </a:rPr>
              <a:t>Abenomics</a:t>
            </a:r>
            <a:r>
              <a:rPr lang="en-US" dirty="0">
                <a:solidFill>
                  <a:srgbClr val="8000FF"/>
                </a:solidFill>
              </a:rPr>
              <a:t> was seemingly unimportant to </a:t>
            </a:r>
            <a:r>
              <a:rPr lang="en-US" dirty="0" smtClean="0">
                <a:solidFill>
                  <a:srgbClr val="8000FF"/>
                </a:solidFill>
              </a:rPr>
              <a:t>voters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Moreover</a:t>
            </a:r>
            <a:r>
              <a:rPr lang="en-US" dirty="0">
                <a:solidFill>
                  <a:srgbClr val="000000"/>
                </a:solidFill>
              </a:rPr>
              <a:t>, the LDP’s policy manifesto on the whole was the </a:t>
            </a:r>
            <a:r>
              <a:rPr lang="en-US" dirty="0">
                <a:solidFill>
                  <a:srgbClr val="8000FF"/>
                </a:solidFill>
              </a:rPr>
              <a:t>least popular</a:t>
            </a:r>
          </a:p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llustrates </a:t>
            </a:r>
            <a:r>
              <a:rPr lang="en-US" dirty="0">
                <a:solidFill>
                  <a:srgbClr val="000000"/>
                </a:solidFill>
              </a:rPr>
              <a:t>distortionary process of elections </a:t>
            </a:r>
            <a:r>
              <a:rPr lang="en-US" dirty="0" smtClean="0">
                <a:solidFill>
                  <a:srgbClr val="000000"/>
                </a:solidFill>
              </a:rPr>
              <a:t>in translating policy </a:t>
            </a:r>
            <a:r>
              <a:rPr lang="en-US" dirty="0">
                <a:solidFill>
                  <a:srgbClr val="000000"/>
                </a:solidFill>
              </a:rPr>
              <a:t>preferences of </a:t>
            </a:r>
            <a:r>
              <a:rPr lang="en-US" dirty="0" smtClean="0">
                <a:solidFill>
                  <a:srgbClr val="000000"/>
                </a:solidFill>
              </a:rPr>
              <a:t>voters into party vote choice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methods, tools, and resources made this kind of quick and relevant research possible!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5" r="-8755"/>
          <a:stretch>
            <a:fillRect/>
          </a:stretch>
        </p:blipFill>
        <p:spPr>
          <a:xfrm>
            <a:off x="4942480" y="1417638"/>
            <a:ext cx="4201519" cy="4708542"/>
          </a:xfrm>
        </p:spPr>
      </p:pic>
    </p:spTree>
    <p:extLst>
      <p:ext uri="{BB962C8B-B14F-4D97-AF65-F5344CB8AC3E}">
        <p14:creationId xmlns:p14="http://schemas.microsoft.com/office/powerpoint/2010/main" val="245073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FF"/>
                </a:solidFill>
              </a:rPr>
              <a:t>Abenomics</a:t>
            </a:r>
            <a:r>
              <a:rPr lang="en-US" dirty="0" smtClean="0">
                <a:solidFill>
                  <a:srgbClr val="8000FF"/>
                </a:solidFill>
              </a:rPr>
              <a:t> on the ballot?</a:t>
            </a:r>
            <a:endParaRPr lang="en-US" dirty="0">
              <a:solidFill>
                <a:srgbClr val="8000FF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91001" cy="48095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Abe claimed election was to seek voter approval for decision to delay consumption tax increase</a:t>
            </a:r>
          </a:p>
          <a:p>
            <a:r>
              <a:rPr lang="en-US" dirty="0" smtClean="0"/>
              <a:t>Others interpreted the move as intended to strengthen Abe’s hand for third arrow reforms; strike while opposition still weak</a:t>
            </a:r>
          </a:p>
          <a:p>
            <a:r>
              <a:rPr lang="en-US" dirty="0" smtClean="0"/>
              <a:t>The media interpreted </a:t>
            </a:r>
            <a:r>
              <a:rPr lang="en-US" dirty="0"/>
              <a:t>the </a:t>
            </a:r>
            <a:r>
              <a:rPr lang="en-US" dirty="0" smtClean="0"/>
              <a:t>election </a:t>
            </a:r>
            <a:r>
              <a:rPr lang="en-US" dirty="0"/>
              <a:t>as </a:t>
            </a:r>
            <a:r>
              <a:rPr lang="en-US" dirty="0" smtClean="0"/>
              <a:t>a referendum on </a:t>
            </a:r>
            <a:r>
              <a:rPr lang="en-US" dirty="0" err="1" smtClean="0"/>
              <a:t>Abenomics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7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911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97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FF"/>
                </a:solidFill>
              </a:rPr>
              <a:t>Another landslide</a:t>
            </a:r>
            <a:endParaRPr lang="en-US" dirty="0">
              <a:solidFill>
                <a:srgbClr val="8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5474" y="1983879"/>
            <a:ext cx="7259270" cy="3161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results of the election were almost identical to 2012</a:t>
            </a:r>
          </a:p>
          <a:p>
            <a:pPr lvl="1"/>
            <a:r>
              <a:rPr lang="en-US" dirty="0" smtClean="0"/>
              <a:t>Historically low turnout (53%)</a:t>
            </a:r>
          </a:p>
          <a:p>
            <a:pPr lvl="1"/>
            <a:r>
              <a:rPr lang="en-US" dirty="0" smtClean="0"/>
              <a:t>LDP won  291/475 seats (61.3%); together with </a:t>
            </a:r>
            <a:r>
              <a:rPr lang="en-US" dirty="0" err="1" smtClean="0"/>
              <a:t>Kōmeitō</a:t>
            </a:r>
            <a:r>
              <a:rPr lang="en-US" dirty="0" smtClean="0"/>
              <a:t> control 68.6% of seats</a:t>
            </a:r>
          </a:p>
          <a:p>
            <a:r>
              <a:rPr lang="en-US" dirty="0" smtClean="0"/>
              <a:t>Abe </a:t>
            </a:r>
            <a:r>
              <a:rPr lang="en-US" dirty="0"/>
              <a:t>claimed that voters gave him a mandate for continuing </a:t>
            </a:r>
            <a:r>
              <a:rPr lang="en-US" dirty="0" err="1" smtClean="0"/>
              <a:t>Abenomics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CCFF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28744" y="549111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8000FF"/>
                </a:solidFill>
              </a:rPr>
              <a:t>But did they really?</a:t>
            </a:r>
            <a:endParaRPr lang="en-US" sz="2000" dirty="0">
              <a:solidFill>
                <a:srgbClr val="8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Limitations </a:t>
            </a:r>
            <a:r>
              <a:rPr lang="en-US" dirty="0" smtClean="0">
                <a:solidFill>
                  <a:srgbClr val="8000FF"/>
                </a:solidFill>
              </a:rPr>
              <a:t>of Existing Toolkits</a:t>
            </a:r>
            <a:endParaRPr lang="en-US" dirty="0">
              <a:solidFill>
                <a:srgbClr val="8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56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Standard tools are ill-suited to identifying voters’ </a:t>
            </a:r>
            <a:r>
              <a:rPr lang="en-US" dirty="0">
                <a:solidFill>
                  <a:srgbClr val="8000FF"/>
                </a:solidFill>
              </a:rPr>
              <a:t>multidimensional</a:t>
            </a:r>
            <a:r>
              <a:rPr lang="en-US" dirty="0">
                <a:solidFill>
                  <a:srgbClr val="CCFF66"/>
                </a:solidFill>
              </a:rPr>
              <a:t> </a:t>
            </a:r>
            <a:r>
              <a:rPr lang="en-US" dirty="0"/>
              <a:t>policy preferences during an election campaign </a:t>
            </a:r>
          </a:p>
          <a:p>
            <a:r>
              <a:rPr lang="en-US" dirty="0" smtClean="0"/>
              <a:t>Actual </a:t>
            </a:r>
            <a:r>
              <a:rPr lang="en-US" dirty="0"/>
              <a:t>election results </a:t>
            </a:r>
            <a:r>
              <a:rPr lang="en-US" dirty="0" smtClean="0"/>
              <a:t>don’t accurately reflect voter preferences for specific policies</a:t>
            </a:r>
          </a:p>
          <a:p>
            <a:r>
              <a:rPr lang="en-US" dirty="0" smtClean="0"/>
              <a:t>We </a:t>
            </a:r>
            <a:r>
              <a:rPr lang="en-US" dirty="0"/>
              <a:t>want to ask: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important is each </a:t>
            </a:r>
            <a:r>
              <a:rPr lang="en-US" dirty="0" smtClean="0"/>
              <a:t>policy issue </a:t>
            </a:r>
            <a:r>
              <a:rPr lang="en-US" i="1" dirty="0"/>
              <a:t>relative to other </a:t>
            </a:r>
            <a:r>
              <a:rPr lang="en-US" i="1" dirty="0" smtClean="0"/>
              <a:t>issues</a:t>
            </a:r>
            <a:r>
              <a:rPr lang="en-US" dirty="0" smtClean="0"/>
              <a:t>? 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each issue, which policy </a:t>
            </a:r>
            <a:r>
              <a:rPr lang="en-US" i="1" dirty="0"/>
              <a:t>among proposed policies </a:t>
            </a:r>
            <a:r>
              <a:rPr lang="en-US" dirty="0"/>
              <a:t>do voters </a:t>
            </a:r>
            <a:r>
              <a:rPr lang="en-US" dirty="0" smtClean="0"/>
              <a:t>prefer</a:t>
            </a:r>
            <a:r>
              <a:rPr lang="en-US" dirty="0"/>
              <a:t>? </a:t>
            </a:r>
          </a:p>
          <a:p>
            <a:r>
              <a:rPr lang="en-US" dirty="0"/>
              <a:t>Standard survey questions are not designed to answer these questions </a:t>
            </a:r>
            <a:r>
              <a:rPr lang="en-US" dirty="0">
                <a:solidFill>
                  <a:srgbClr val="8000FF"/>
                </a:solidFill>
              </a:rPr>
              <a:t>simultaneously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3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Common Survey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Typical surveys </a:t>
            </a:r>
            <a:r>
              <a:rPr lang="en-US" dirty="0" smtClean="0"/>
              <a:t>might ask </a:t>
            </a:r>
            <a:r>
              <a:rPr lang="en-US" dirty="0"/>
              <a:t>questions such as... </a:t>
            </a:r>
          </a:p>
          <a:p>
            <a:pPr lvl="1"/>
            <a:r>
              <a:rPr lang="en-US" dirty="0"/>
              <a:t>Which </a:t>
            </a:r>
            <a:r>
              <a:rPr lang="en-US" dirty="0" smtClean="0"/>
              <a:t>issue is most </a:t>
            </a:r>
            <a:r>
              <a:rPr lang="en-US" dirty="0"/>
              <a:t>important to you – </a:t>
            </a:r>
            <a:r>
              <a:rPr lang="en-US" dirty="0" smtClean="0"/>
              <a:t>employment, economic growth, nuclear power, </a:t>
            </a:r>
            <a:r>
              <a:rPr lang="en-US" dirty="0"/>
              <a:t>or </a:t>
            </a:r>
            <a:r>
              <a:rPr lang="en-US" dirty="0" smtClean="0"/>
              <a:t>constitutional revision? </a:t>
            </a:r>
            <a:endParaRPr lang="en-US" dirty="0"/>
          </a:p>
          <a:p>
            <a:pPr lvl="1"/>
            <a:r>
              <a:rPr lang="en-US" dirty="0"/>
              <a:t>Please rank employment, economic </a:t>
            </a:r>
            <a:r>
              <a:rPr lang="en-US" dirty="0" smtClean="0"/>
              <a:t>growth, </a:t>
            </a:r>
            <a:r>
              <a:rPr lang="en-US" dirty="0"/>
              <a:t>nuclear power, </a:t>
            </a:r>
            <a:r>
              <a:rPr lang="en-US" dirty="0" smtClean="0"/>
              <a:t>and constitutional revision in order of </a:t>
            </a:r>
            <a:r>
              <a:rPr lang="en-US" dirty="0"/>
              <a:t>their importance to you. </a:t>
            </a:r>
          </a:p>
          <a:p>
            <a:pPr lvl="1"/>
            <a:r>
              <a:rPr lang="en-US" dirty="0"/>
              <a:t>With regard to employment, which </a:t>
            </a:r>
            <a:r>
              <a:rPr lang="en-US" dirty="0" smtClean="0"/>
              <a:t>policy do </a:t>
            </a:r>
            <a:r>
              <a:rPr lang="en-US" dirty="0"/>
              <a:t>you prefer the </a:t>
            </a:r>
            <a:r>
              <a:rPr lang="en-US" dirty="0" smtClean="0"/>
              <a:t>most: A, B, C, etc.?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questions do not </a:t>
            </a:r>
            <a:r>
              <a:rPr lang="en-US" dirty="0" smtClean="0">
                <a:solidFill>
                  <a:srgbClr val="FF0000"/>
                </a:solidFill>
              </a:rPr>
              <a:t>accurately</a:t>
            </a:r>
            <a:r>
              <a:rPr lang="en-US" dirty="0" smtClean="0"/>
              <a:t> reveal the preferences behind the </a:t>
            </a:r>
            <a:r>
              <a:rPr lang="en-US" dirty="0"/>
              <a:t>actual choice of </a:t>
            </a:r>
            <a:r>
              <a:rPr lang="en-US" dirty="0" smtClean="0"/>
              <a:t>a party or candidate as </a:t>
            </a:r>
            <a:r>
              <a:rPr lang="en-US" dirty="0"/>
              <a:t>a </a:t>
            </a:r>
            <a:r>
              <a:rPr lang="en-US" dirty="0" smtClean="0"/>
              <a:t>whole.</a:t>
            </a:r>
            <a:endParaRPr lang="en-US" dirty="0"/>
          </a:p>
          <a:p>
            <a:r>
              <a:rPr lang="en-US" dirty="0" smtClean="0"/>
              <a:t>In reality, voters evaluate </a:t>
            </a:r>
            <a:r>
              <a:rPr lang="en-US" dirty="0"/>
              <a:t>multiple </a:t>
            </a:r>
            <a:r>
              <a:rPr lang="en-US" dirty="0" smtClean="0"/>
              <a:t>policy issues </a:t>
            </a:r>
            <a:r>
              <a:rPr lang="en-US" i="1" dirty="0" smtClean="0"/>
              <a:t>holistically </a:t>
            </a:r>
            <a:r>
              <a:rPr lang="en-US" dirty="0"/>
              <a:t>and make a </a:t>
            </a:r>
            <a:r>
              <a:rPr lang="en-US" dirty="0" smtClean="0"/>
              <a:t>choice.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CC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4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Conjoint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solution: </a:t>
            </a:r>
            <a:r>
              <a:rPr lang="en-US" dirty="0">
                <a:solidFill>
                  <a:srgbClr val="8000FF"/>
                </a:solidFill>
              </a:rPr>
              <a:t>Conjoint </a:t>
            </a:r>
            <a:r>
              <a:rPr lang="en-US" dirty="0" smtClean="0">
                <a:solidFill>
                  <a:srgbClr val="8000FF"/>
                </a:solidFill>
              </a:rPr>
              <a:t>analysis</a:t>
            </a:r>
            <a:endParaRPr lang="en-US" dirty="0">
              <a:solidFill>
                <a:srgbClr val="8000FF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novel measurement technique for </a:t>
            </a:r>
            <a:r>
              <a:rPr lang="en-US" dirty="0" smtClean="0"/>
              <a:t>multidimensional </a:t>
            </a:r>
            <a:r>
              <a:rPr lang="en-US" dirty="0"/>
              <a:t>choices </a:t>
            </a:r>
            <a:r>
              <a:rPr lang="en-US" dirty="0" smtClean="0"/>
              <a:t>and preferences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more accurate!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We juxtaposed </a:t>
            </a:r>
            <a:r>
              <a:rPr lang="en-US" dirty="0"/>
              <a:t>sets of multiple issue positions as hypothetical “manifestos” (policy bundles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Asked respondents to choose the most preferred </a:t>
            </a:r>
            <a:r>
              <a:rPr lang="en-US" dirty="0" smtClean="0"/>
              <a:t>bundle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8000FF"/>
                </a:solidFill>
              </a:rPr>
              <a:t>first study </a:t>
            </a:r>
            <a:r>
              <a:rPr lang="en-US" dirty="0" smtClean="0"/>
              <a:t>to </a:t>
            </a:r>
            <a:r>
              <a:rPr lang="en-US" dirty="0"/>
              <a:t>analyze public opinion about policy issues as bundles </a:t>
            </a:r>
            <a:r>
              <a:rPr lang="en-US" dirty="0" smtClean="0"/>
              <a:t>put </a:t>
            </a:r>
            <a:r>
              <a:rPr lang="en-US" dirty="0"/>
              <a:t>together by parties in an </a:t>
            </a:r>
            <a:r>
              <a:rPr lang="en-US" dirty="0">
                <a:solidFill>
                  <a:srgbClr val="8000FF"/>
                </a:solidFill>
              </a:rPr>
              <a:t>actual national </a:t>
            </a:r>
            <a:r>
              <a:rPr lang="en-US" dirty="0" smtClean="0">
                <a:solidFill>
                  <a:srgbClr val="8000FF"/>
                </a:solidFill>
              </a:rPr>
              <a:t>election</a:t>
            </a:r>
          </a:p>
        </p:txBody>
      </p:sp>
    </p:spTree>
    <p:extLst>
      <p:ext uri="{BB962C8B-B14F-4D97-AF65-F5344CB8AC3E}">
        <p14:creationId xmlns:p14="http://schemas.microsoft.com/office/powerpoint/2010/main" val="54437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Design and Inference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796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Experimental </a:t>
            </a:r>
            <a:r>
              <a:rPr lang="en-US" dirty="0" smtClean="0">
                <a:solidFill>
                  <a:srgbClr val="000000"/>
                </a:solidFill>
              </a:rPr>
              <a:t>design: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Each </a:t>
            </a:r>
            <a:r>
              <a:rPr lang="en-US" dirty="0">
                <a:solidFill>
                  <a:srgbClr val="000000"/>
                </a:solidFill>
              </a:rPr>
              <a:t>respondent compared policy bundles of 2 hypothetical </a:t>
            </a:r>
            <a:r>
              <a:rPr lang="en-US" dirty="0" smtClean="0">
                <a:solidFill>
                  <a:srgbClr val="000000"/>
                </a:solidFill>
              </a:rPr>
              <a:t>parties (</a:t>
            </a:r>
            <a:r>
              <a:rPr lang="en-US" dirty="0" smtClean="0">
                <a:solidFill>
                  <a:srgbClr val="8000FF"/>
                </a:solidFill>
              </a:rPr>
              <a:t>profiles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order of 9 issues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8000FF"/>
                </a:solidFill>
              </a:rPr>
              <a:t>attributes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was randomized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For each issue, one of 3-4 policy proposals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8000FF"/>
                </a:solidFill>
              </a:rPr>
              <a:t>levels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was randomly assigned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Proposals were taken from actual party </a:t>
            </a:r>
            <a:r>
              <a:rPr lang="en-US" dirty="0" smtClean="0">
                <a:solidFill>
                  <a:srgbClr val="000000"/>
                </a:solidFill>
              </a:rPr>
              <a:t>manifestos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Each </a:t>
            </a:r>
            <a:r>
              <a:rPr lang="en-US" dirty="0">
                <a:solidFill>
                  <a:srgbClr val="000000"/>
                </a:solidFill>
              </a:rPr>
              <a:t>respondent then chose the most preferred </a:t>
            </a:r>
            <a:r>
              <a:rPr lang="en-US" dirty="0" smtClean="0">
                <a:solidFill>
                  <a:srgbClr val="000000"/>
                </a:solidFill>
              </a:rPr>
              <a:t>party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Respondent </a:t>
            </a:r>
            <a:r>
              <a:rPr lang="en-US" dirty="0">
                <a:solidFill>
                  <a:srgbClr val="000000"/>
                </a:solidFill>
              </a:rPr>
              <a:t>repeated the task 5 </a:t>
            </a:r>
            <a:r>
              <a:rPr lang="en-US" dirty="0" smtClean="0">
                <a:solidFill>
                  <a:srgbClr val="000000"/>
                </a:solidFill>
              </a:rPr>
              <a:t>times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Afterward, answered separate questions about demographics, support for Abe cabinet, and vote intention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0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Conjoint </a:t>
            </a:r>
            <a:r>
              <a:rPr lang="en-US" dirty="0" smtClean="0">
                <a:solidFill>
                  <a:srgbClr val="8000FF"/>
                </a:solidFill>
              </a:rPr>
              <a:t>Table: Example </a:t>
            </a:r>
            <a:endParaRPr lang="en-US" dirty="0">
              <a:solidFill>
                <a:srgbClr val="8000FF"/>
              </a:solidFill>
            </a:endParaRPr>
          </a:p>
        </p:txBody>
      </p:sp>
      <p:pic>
        <p:nvPicPr>
          <p:cNvPr id="4" name="Content Placeholder 3" descr="Conjoint_Tabl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r="51"/>
          <a:stretch/>
        </p:blipFill>
        <p:spPr>
          <a:xfrm>
            <a:off x="2248861" y="955630"/>
            <a:ext cx="4435634" cy="5735622"/>
          </a:xfrm>
        </p:spPr>
      </p:pic>
    </p:spTree>
    <p:extLst>
      <p:ext uri="{BB962C8B-B14F-4D97-AF65-F5344CB8AC3E}">
        <p14:creationId xmlns:p14="http://schemas.microsoft.com/office/powerpoint/2010/main" val="369673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1278</Words>
  <Application>Microsoft Macintosh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Identifying Multidimensional Policy Preferences of Voters in Representative Democracies:   A Conjoint Field Experiment in Japan </vt:lpstr>
      <vt:lpstr>Abe’s surprise election</vt:lpstr>
      <vt:lpstr>Abenomics on the ballot?</vt:lpstr>
      <vt:lpstr>Another landslide</vt:lpstr>
      <vt:lpstr>Limitations of Existing Toolkits</vt:lpstr>
      <vt:lpstr>Common Survey Questions </vt:lpstr>
      <vt:lpstr>Conjoint Analysis </vt:lpstr>
      <vt:lpstr>Design and Inference </vt:lpstr>
      <vt:lpstr>Conjoint Table: Example </vt:lpstr>
      <vt:lpstr>Timeline: Fast!</vt:lpstr>
      <vt:lpstr>Implementation</vt:lpstr>
      <vt:lpstr>Policy Proposals – 1 </vt:lpstr>
      <vt:lpstr>Policy Proposals – 2 </vt:lpstr>
      <vt:lpstr>Policy Proposals – 3 </vt:lpstr>
      <vt:lpstr>Three Main Questions</vt:lpstr>
      <vt:lpstr>Results 1: Relative Popularity of Positions</vt:lpstr>
      <vt:lpstr>Results 2: Underlying Heterogeneity</vt:lpstr>
      <vt:lpstr>Results 3: Ranking of Party Manifestos</vt:lpstr>
      <vt:lpstr>Summary of Key Findings</vt:lpstr>
      <vt:lpstr>Summary of Key Findings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Daniel Smith</cp:lastModifiedBy>
  <cp:revision>81</cp:revision>
  <dcterms:created xsi:type="dcterms:W3CDTF">2010-04-12T23:12:02Z</dcterms:created>
  <dcterms:modified xsi:type="dcterms:W3CDTF">2015-11-10T21:04:25Z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