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7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4217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900"/>
              <a:t>doi:10.1088/1475-7516/2014/12/028</a:t>
            </a:r>
          </a:p>
          <a:p>
            <a:pPr>
              <a:spcBef>
                <a:spcPts val="0"/>
              </a:spcBef>
              <a:buNone/>
            </a:pPr>
            <a:r>
              <a:rPr lang="en" sz="900"/>
              <a:t>arXiv:1401.0080 [hep-ph]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>
            <a:off x="4226100" y="2933549"/>
            <a:ext cx="691799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-25" y="0"/>
            <a:ext cx="9144000" cy="3124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hape 51"/>
          <p:cNvCxnSpPr/>
          <p:nvPr/>
        </p:nvCxnSpPr>
        <p:spPr>
          <a:xfrm>
            <a:off x="413275" y="2988275"/>
            <a:ext cx="9104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12000"/>
            </a:lvl1pPr>
            <a:lvl2pPr>
              <a:spcBef>
                <a:spcPts val="0"/>
              </a:spcBef>
              <a:buSzPct val="100000"/>
              <a:defRPr sz="12000"/>
            </a:lvl2pPr>
            <a:lvl3pPr>
              <a:spcBef>
                <a:spcPts val="0"/>
              </a:spcBef>
              <a:buSzPct val="100000"/>
              <a:defRPr sz="12000"/>
            </a:lvl3pPr>
            <a:lvl4pPr>
              <a:spcBef>
                <a:spcPts val="0"/>
              </a:spcBef>
              <a:buSzPct val="100000"/>
              <a:defRPr sz="12000"/>
            </a:lvl4pPr>
            <a:lvl5pPr>
              <a:spcBef>
                <a:spcPts val="0"/>
              </a:spcBef>
              <a:buSzPct val="100000"/>
              <a:defRPr sz="12000"/>
            </a:lvl5pPr>
            <a:lvl6pPr>
              <a:spcBef>
                <a:spcPts val="0"/>
              </a:spcBef>
              <a:buSzPct val="100000"/>
              <a:defRPr sz="12000"/>
            </a:lvl6pPr>
            <a:lvl7pPr>
              <a:spcBef>
                <a:spcPts val="0"/>
              </a:spcBef>
              <a:buSzPct val="100000"/>
              <a:defRPr sz="12000"/>
            </a:lvl7pPr>
            <a:lvl8pPr>
              <a:spcBef>
                <a:spcPts val="0"/>
              </a:spcBef>
              <a:buSzPct val="100000"/>
              <a:defRPr sz="12000"/>
            </a:lvl8pPr>
            <a:lvl9pPr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33"/>
          <p:cNvCxnSpPr/>
          <p:nvPr/>
        </p:nvCxnSpPr>
        <p:spPr>
          <a:xfrm>
            <a:off x="418675" y="145778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7999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099" cy="40856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175"/>
            <a:ext cx="4572000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57719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199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Refine/OpenRefine/wiki/Recipes" TargetMode="External"/><Relationship Id="rId4" Type="http://schemas.openxmlformats.org/officeDocument/2006/relationships/hyperlink" Target="https://bigdatauniversity.com/courses/introduction-to-openrefine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github.com/articles/using-pull-requests/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tp4y-_VoXd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training.github.com/classe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pandelisperakakis.wordpress.com/2015/09/09/how-to-negotiate-with-publishers-an-example-of-immediate-self-archiving-despite-publishers-embargo-policy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nature.com/news/interactive-notebooks-sharing-the-code-1.1626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arbagroup/AeroPython" TargetMode="External"/><Relationship Id="rId4" Type="http://schemas.openxmlformats.org/officeDocument/2006/relationships/hyperlink" Target="http://ipython.org/notebook.html" TargetMode="External"/><Relationship Id="rId5" Type="http://schemas.openxmlformats.org/officeDocument/2006/relationships/hyperlink" Target="https://www.youtube.com/watch?v=HVfLnpoyqx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podcast.llab.dtu.dk/feeds/dst4l-2015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DIGITAL PLATFORMS FOR ALL SCHOLARS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C. Erdmann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Harvard-Smithsonian Center for Astrophysics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@libcce | cerdmann@cfa.harvard.edu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Open Refine in the Cloud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619250"/>
            <a:ext cx="571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Recipes &amp; Training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Recipes: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https://github.com/OpenRefine/OpenRefine/wiki/Recipes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Big Data University, Introduction to Open Refine: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https://bigdatauniversity.com/courses/introduction-to-openrefine/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Software/Data Carpentry 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325" y="1920086"/>
            <a:ext cx="1641950" cy="127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2309" y="1950888"/>
            <a:ext cx="1885214" cy="127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075" y="1920088"/>
            <a:ext cx="2030773" cy="13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8350" y="1702350"/>
            <a:ext cx="1890125" cy="18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GitHub in the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Classroom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161" y="0"/>
            <a:ext cx="444607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File Versioning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175" y="419075"/>
            <a:ext cx="4261100" cy="4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GitHub diffs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498" y="1448825"/>
            <a:ext cx="6035001" cy="35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Using pull requests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Pull requests let you tell others about changes you've pushed to a repository on GitHub. Once a pull request is sent, interested parties can review the set of changes, discuss potential modifications, and even push follow-up commits if necessary.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https://help.github.com/articles/using-pull-requests/</a:t>
            </a:r>
          </a:p>
          <a:p>
            <a:pPr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 t="11833" b="6386"/>
          <a:stretch/>
        </p:blipFill>
        <p:spPr>
          <a:xfrm>
            <a:off x="7771675" y="240725"/>
            <a:ext cx="1143925" cy="9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675" y="1709934"/>
            <a:ext cx="4171475" cy="260716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title" idx="4294967295"/>
          </p:nvPr>
        </p:nvSpPr>
        <p:spPr>
          <a:xfrm>
            <a:off x="4585025" y="902600"/>
            <a:ext cx="1364400" cy="7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Gitter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title" idx="4294967295"/>
          </p:nvPr>
        </p:nvSpPr>
        <p:spPr>
          <a:xfrm>
            <a:off x="321425" y="902600"/>
            <a:ext cx="1364400" cy="7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Issues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128" y="1684875"/>
            <a:ext cx="4171476" cy="265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4960" y="4410000"/>
            <a:ext cx="1833740" cy="73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GitHub Pages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099" y="1436875"/>
            <a:ext cx="6557800" cy="34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GitHub Danger Zone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512" y="1601775"/>
            <a:ext cx="6404975" cy="239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From the Programming Historian: Big Data + Old History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675" y="1525324"/>
            <a:ext cx="5020649" cy="282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264750" y="4433775"/>
            <a:ext cx="8614500" cy="4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A. Crymble: </a:t>
            </a:r>
            <a:r>
              <a:rPr lang="en" sz="2000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https://www.youtube.com/watch?v=tp4y-_VoXdA</a:t>
            </a: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l="17011" t="32235" r="18795"/>
          <a:stretch/>
        </p:blipFill>
        <p:spPr>
          <a:xfrm>
            <a:off x="1778548" y="1001650"/>
            <a:ext cx="5586902" cy="13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9799" y="2722550"/>
            <a:ext cx="4624400" cy="23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8600" y="-7525"/>
            <a:ext cx="2266800" cy="94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7" y="62361"/>
            <a:ext cx="9004624" cy="50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223" y="1898900"/>
            <a:ext cx="6954599" cy="11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4050" y="3725975"/>
            <a:ext cx="7288251" cy="3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Preserve &amp; Cite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28036"/>
          <a:stretch/>
        </p:blipFill>
        <p:spPr>
          <a:xfrm>
            <a:off x="0" y="100075"/>
            <a:ext cx="9144001" cy="4624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GitHub Training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GitHub Online Classes: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https://training.github.com/classes/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Software Carpentry, OReilly, Lynda, etc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" y="409575"/>
            <a:ext cx="84201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5375" y="3270550"/>
            <a:ext cx="1473250" cy="140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 idx="4294967295"/>
          </p:nvPr>
        </p:nvSpPr>
        <p:spPr>
          <a:xfrm>
            <a:off x="311700" y="8297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/>
              <a:t>How to negotiate with publishers: an example of immediate self-archiving despite publisher’s embargo policy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4294967295"/>
          </p:nvPr>
        </p:nvSpPr>
        <p:spPr>
          <a:xfrm>
            <a:off x="311700" y="2078425"/>
            <a:ext cx="8520599" cy="261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PANDELIS PERAKAKIS, PHD Academic Website</a:t>
            </a:r>
          </a:p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https://pandelisperakakis.wordpress.com/2015/09/09/how-to-negotiate-with-publishers-an-example-of-immediate-self-archiving-despite-publishers-embargo-policy/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Jupyter (IPython) Notebooks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62" y="1455550"/>
            <a:ext cx="5632874" cy="36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5625" y="1575075"/>
            <a:ext cx="1565924" cy="15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5187" y="3864550"/>
            <a:ext cx="2266800" cy="94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Interactive notebooks: Sharing the code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free IPython notebook makes data analysis easier to record, understand and reproduce.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Helen Shen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05 November 2014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Nature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accent5"/>
                </a:solidFill>
                <a:hlinkClick r:id="rId3"/>
              </a:rPr>
              <a:t>http://www.nature.com/news/interactive-notebooks-sharing-the-code-1.16261</a:t>
            </a:r>
            <a:r>
              <a:rPr lang="en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Lorena A. Barba group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76363"/>
              </a:lnSpc>
              <a:spcBef>
                <a:spcPts val="3400"/>
              </a:spcBef>
              <a:spcAft>
                <a:spcPts val="1700"/>
              </a:spcAft>
              <a:buNone/>
            </a:pPr>
            <a:r>
              <a:rPr lang="en" sz="1650" b="1">
                <a:solidFill>
                  <a:srgbClr val="1818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Introducing </a:t>
            </a:r>
            <a:r>
              <a:rPr lang="en" sz="1650" b="1">
                <a:solidFill>
                  <a:srgbClr val="CD230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AeroPython</a:t>
            </a:r>
            <a:r>
              <a:rPr lang="en" sz="1650" b="1">
                <a:solidFill>
                  <a:srgbClr val="1818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50">
                <a:solidFill>
                  <a:srgbClr val="181810"/>
                </a:solidFill>
                <a:latin typeface="Arial"/>
                <a:ea typeface="Arial"/>
                <a:cs typeface="Arial"/>
                <a:sym typeface="Arial"/>
              </a:rPr>
              <a:t>I decided to develop a set of lessons using </a:t>
            </a:r>
            <a:r>
              <a:rPr lang="en" sz="1050">
                <a:solidFill>
                  <a:srgbClr val="CD2305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IPython Notebooks</a:t>
            </a:r>
            <a:r>
              <a:rPr lang="en" sz="1050">
                <a:solidFill>
                  <a:srgbClr val="181810"/>
                </a:solidFill>
                <a:latin typeface="Arial"/>
                <a:ea typeface="Arial"/>
                <a:cs typeface="Arial"/>
                <a:sym typeface="Arial"/>
              </a:rPr>
              <a:t>, to use as the scaffold for interactive class meetings. IPython Notebooks allow me to create media-rich content for the students, embedding executable Python code within it.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050">
              <a:solidFill>
                <a:srgbClr val="18181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>
                <a:solidFill>
                  <a:srgbClr val="181810"/>
                </a:solidFill>
                <a:latin typeface="Arial"/>
                <a:ea typeface="Arial"/>
                <a:cs typeface="Arial"/>
                <a:sym typeface="Arial"/>
              </a:rPr>
              <a:t>Google Hangout: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https://www.youtube.com/watch?v=HVfLnpoyqxE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050">
              <a:solidFill>
                <a:srgbClr val="18181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Training for Librarians → Training for Scholars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53108"/>
            <a:ext cx="9144000" cy="279928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264750" y="4433775"/>
            <a:ext cx="8614500" cy="4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DST4L @ DTU </a:t>
            </a:r>
            <a:r>
              <a:rPr lang="en" sz="2000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http://podcast.llab.dtu.dk/feeds/dst4l-2015</a:t>
            </a:r>
          </a:p>
          <a:p>
            <a:pPr>
              <a:spcBef>
                <a:spcPts val="0"/>
              </a:spcBef>
              <a:buNone/>
            </a:pP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Render Jupyter &amp; GeoJSON on GitHub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887" y="1419175"/>
            <a:ext cx="4352225" cy="372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Tableau &amp; Plotly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199" y="1635450"/>
            <a:ext cx="3781275" cy="32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00" y="1722125"/>
            <a:ext cx="4408500" cy="311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3805" y="153538"/>
            <a:ext cx="1234324" cy="11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On the near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horizon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409" y="0"/>
            <a:ext cx="635236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you. Questions?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Experience the Research Data Lifecycle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75" y="1893075"/>
            <a:ext cx="2259149" cy="25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200" y="2086200"/>
            <a:ext cx="2145750" cy="21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2994825" y="4155750"/>
            <a:ext cx="2072099" cy="23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Jeffrey Heer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9625" y="2095150"/>
            <a:ext cx="3120275" cy="225399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5509425" y="4155750"/>
            <a:ext cx="2957100" cy="23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Data Wrangler / Trifacta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Data Wrangling	 w/ Open Refine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836" y="1324299"/>
            <a:ext cx="5736326" cy="37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Data Cleaning Pipeline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823" y="1670223"/>
            <a:ext cx="7042352" cy="322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Facet/Filter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812" y="1547575"/>
            <a:ext cx="6640375" cy="32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Advanced Cleaning w/ GREL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787" y="1505400"/>
            <a:ext cx="5022425" cy="3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Extract &amp; Share Operation History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962" y="1560625"/>
            <a:ext cx="5638076" cy="3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Macintosh PowerPoint</Application>
  <PresentationFormat>On-screen Show (16:9)</PresentationFormat>
  <Paragraphs>63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Proxima Nova</vt:lpstr>
      <vt:lpstr>Source Code Pro</vt:lpstr>
      <vt:lpstr>Oswald</vt:lpstr>
      <vt:lpstr>modern-writer</vt:lpstr>
      <vt:lpstr>DIGITAL PLATFORMS FOR ALL SCHOLARS</vt:lpstr>
      <vt:lpstr>From the Programming Historian: Big Data + Old History</vt:lpstr>
      <vt:lpstr>Training for Librarians → Training for Scholars</vt:lpstr>
      <vt:lpstr>Experience the Research Data Lifecycle</vt:lpstr>
      <vt:lpstr>Data Wrangling  w/ Open Refine</vt:lpstr>
      <vt:lpstr>Data Cleaning Pipeline</vt:lpstr>
      <vt:lpstr>Facet/Filter</vt:lpstr>
      <vt:lpstr>Advanced Cleaning w/ GREL</vt:lpstr>
      <vt:lpstr>Extract &amp; Share Operation History</vt:lpstr>
      <vt:lpstr>Open Refine in the Cloud</vt:lpstr>
      <vt:lpstr>Recipes &amp; Training</vt:lpstr>
      <vt:lpstr>Software/Data Carpentry </vt:lpstr>
      <vt:lpstr>GitHub in the  Classroom</vt:lpstr>
      <vt:lpstr>File Versioning</vt:lpstr>
      <vt:lpstr>GitHub diffs</vt:lpstr>
      <vt:lpstr>Using pull requests</vt:lpstr>
      <vt:lpstr>Gitter</vt:lpstr>
      <vt:lpstr>GitHub Pages</vt:lpstr>
      <vt:lpstr>GitHub Danger Zone</vt:lpstr>
      <vt:lpstr>PowerPoint Presentation</vt:lpstr>
      <vt:lpstr>PowerPoint Presentation</vt:lpstr>
      <vt:lpstr>Preserve &amp; Cite</vt:lpstr>
      <vt:lpstr>PowerPoint Presentation</vt:lpstr>
      <vt:lpstr>GitHub Training</vt:lpstr>
      <vt:lpstr>PowerPoint Presentation</vt:lpstr>
      <vt:lpstr>How to negotiate with publishers: an example of immediate self-archiving despite publisher’s embargo policy</vt:lpstr>
      <vt:lpstr>Jupyter (IPython) Notebooks</vt:lpstr>
      <vt:lpstr>Interactive notebooks: Sharing the code</vt:lpstr>
      <vt:lpstr>Lorena A. Barba group</vt:lpstr>
      <vt:lpstr>Render Jupyter &amp; GeoJSON on GitHub</vt:lpstr>
      <vt:lpstr>Tableau &amp; Plotly</vt:lpstr>
      <vt:lpstr>On the near  horizon</vt:lpstr>
      <vt:lpstr>Thank you.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PLATFORMS FOR ALL SCHOLARS</dc:title>
  <cp:lastModifiedBy>Reischauer Institute</cp:lastModifiedBy>
  <cp:revision>1</cp:revision>
  <dcterms:modified xsi:type="dcterms:W3CDTF">2015-11-06T16:55:17Z</dcterms:modified>
</cp:coreProperties>
</file>