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2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73" r:id="rId16"/>
    <p:sldId id="274" r:id="rId17"/>
    <p:sldId id="271" r:id="rId18"/>
    <p:sldId id="275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62391-1685-4708-A6BE-866589660752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807F2-49E9-4A82-B5A1-D6A997B71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5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8D3AD-F308-4CDA-99D1-E088FB045A80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11D9-9D93-4525-94F5-32C4ACD97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8D3AD-F308-4CDA-99D1-E088FB045A80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11D9-9D93-4525-94F5-32C4ACD97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8D3AD-F308-4CDA-99D1-E088FB045A80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11D9-9D93-4525-94F5-32C4ACD97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8D3AD-F308-4CDA-99D1-E088FB045A80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11D9-9D93-4525-94F5-32C4ACD97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8D3AD-F308-4CDA-99D1-E088FB045A80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11D9-9D93-4525-94F5-32C4ACD97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8D3AD-F308-4CDA-99D1-E088FB045A80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11D9-9D93-4525-94F5-32C4ACD97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8D3AD-F308-4CDA-99D1-E088FB045A80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11D9-9D93-4525-94F5-32C4ACD97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8D3AD-F308-4CDA-99D1-E088FB045A80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11D9-9D93-4525-94F5-32C4ACD97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8D3AD-F308-4CDA-99D1-E088FB045A80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11D9-9D93-4525-94F5-32C4ACD97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8D3AD-F308-4CDA-99D1-E088FB045A80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11D9-9D93-4525-94F5-32C4ACD97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8D3AD-F308-4CDA-99D1-E088FB045A80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AD11D9-9D93-4525-94F5-32C4ACD97B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28D3AD-F308-4CDA-99D1-E088FB045A80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AD11D9-9D93-4525-94F5-32C4ACD97B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research@themua.or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he-Museum-of-Underwater-Archaeology-MUA-179873378749116/?ref=br_tf" TargetMode="External"/><Relationship Id="rId3" Type="http://schemas.openxmlformats.org/officeDocument/2006/relationships/hyperlink" Target="http://www.themua.org/collections/image-documents" TargetMode="External"/><Relationship Id="rId7" Type="http://schemas.openxmlformats.org/officeDocument/2006/relationships/hyperlink" Target="http://www.agisoft.com/" TargetMode="External"/><Relationship Id="rId2" Type="http://schemas.openxmlformats.org/officeDocument/2006/relationships/hyperlink" Target="http://www.themua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oomify.com/" TargetMode="External"/><Relationship Id="rId5" Type="http://schemas.openxmlformats.org/officeDocument/2006/relationships/hyperlink" Target="https://wordpress.com/" TargetMode="External"/><Relationship Id="rId4" Type="http://schemas.openxmlformats.org/officeDocument/2006/relationships/hyperlink" Target="http://www.omeka.org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mua.apps.uri.edu/in_the_field/junk_update.shtml" TargetMode="External"/><Relationship Id="rId13" Type="http://schemas.openxmlformats.org/officeDocument/2006/relationships/hyperlink" Target="http://www.themua.org/collections/collections/show/2" TargetMode="External"/><Relationship Id="rId3" Type="http://schemas.openxmlformats.org/officeDocument/2006/relationships/hyperlink" Target="http://mua.apps.uri.edu/pj.html" TargetMode="External"/><Relationship Id="rId7" Type="http://schemas.openxmlformats.org/officeDocument/2006/relationships/hyperlink" Target="http://mua.apps.uri.edu/inthefield.html" TargetMode="External"/><Relationship Id="rId12" Type="http://schemas.openxmlformats.org/officeDocument/2006/relationships/hyperlink" Target="http://www.themua.org/collections/collections/show/11" TargetMode="External"/><Relationship Id="rId2" Type="http://schemas.openxmlformats.org/officeDocument/2006/relationships/hyperlink" Target="http://mua.apps.uri.edu/exhibits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ua.apps.uri.edu/project_journals/aj/aj_intro.shtml" TargetMode="External"/><Relationship Id="rId11" Type="http://schemas.openxmlformats.org/officeDocument/2006/relationships/hyperlink" Target="http://mua.apps.uri.edu/alpath.html" TargetMode="External"/><Relationship Id="rId5" Type="http://schemas.openxmlformats.org/officeDocument/2006/relationships/hyperlink" Target="http://mua.apps.uri.edu/project_journals/un/un_intro.shtml" TargetMode="External"/><Relationship Id="rId10" Type="http://schemas.openxmlformats.org/officeDocument/2006/relationships/hyperlink" Target="http://mua.apps.uri.edu/teaching.html" TargetMode="External"/><Relationship Id="rId4" Type="http://schemas.openxmlformats.org/officeDocument/2006/relationships/hyperlink" Target="http://mua.apps.uri.edu/project_journals/saipan/saipan_intro.shtml" TargetMode="External"/><Relationship Id="rId9" Type="http://schemas.openxmlformats.org/officeDocument/2006/relationships/hyperlink" Target="http://mua.apps.uri.edu/in_the_field/thai.html" TargetMode="External"/><Relationship Id="rId14" Type="http://schemas.openxmlformats.org/officeDocument/2006/relationships/hyperlink" Target="http://www.themua.org/collections/collections/show/1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Introducing Asia on the Museum of Underwater Archaeology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657600"/>
            <a:ext cx="7854696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Michelle Damian</a:t>
            </a:r>
          </a:p>
          <a:p>
            <a:r>
              <a:rPr lang="en-US" sz="2000" dirty="0"/>
              <a:t>Advancing Digital Scholarship in Japanese </a:t>
            </a:r>
            <a:r>
              <a:rPr lang="en-US" sz="2000" dirty="0" smtClean="0"/>
              <a:t>Studies</a:t>
            </a:r>
          </a:p>
          <a:p>
            <a:r>
              <a:rPr lang="en-US" sz="2000" dirty="0" smtClean="0"/>
              <a:t>November 7, 2015</a:t>
            </a:r>
            <a:endParaRPr lang="en-US" sz="2000" dirty="0"/>
          </a:p>
        </p:txBody>
      </p:sp>
      <p:pic>
        <p:nvPicPr>
          <p:cNvPr id="1026" name="Picture 2" descr="C:\Users\Owner\Desktop\MUA\logoli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5791200"/>
            <a:ext cx="1909010" cy="10668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3352800" cy="365125"/>
          </a:xfrm>
        </p:spPr>
        <p:txBody>
          <a:bodyPr/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www.themua.org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851648" cy="609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Types of MUA Presentations: </a:t>
            </a:r>
            <a:r>
              <a:rPr lang="en-US" sz="3200" dirty="0"/>
              <a:t>Project Centers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3352800" cy="365125"/>
          </a:xfrm>
        </p:spPr>
        <p:txBody>
          <a:bodyPr/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www.themua.org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" name="Picture 5" descr="Vietn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701416"/>
            <a:ext cx="5638800" cy="4801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851648" cy="609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Additional Outreach: Classroom Kit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3352800" cy="365125"/>
          </a:xfrm>
        </p:spPr>
        <p:txBody>
          <a:bodyPr/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www.themua.org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" name="Picture 5" descr="what is 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981200"/>
            <a:ext cx="5867400" cy="4380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851648" cy="609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Additional Outreach: Learning Path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3352800" cy="365125"/>
          </a:xfrm>
        </p:spPr>
        <p:txBody>
          <a:bodyPr/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www.themua.org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6" descr="Learning pa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6875" y="1752600"/>
            <a:ext cx="5724525" cy="480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851648" cy="609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Additional Outreach: Learning Path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3352800" cy="365125"/>
          </a:xfrm>
        </p:spPr>
        <p:txBody>
          <a:bodyPr/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www.themua.org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8" name="Picture 7" descr="learning path excerp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752600"/>
            <a:ext cx="3905250" cy="466208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276600" y="3505200"/>
            <a:ext cx="1676400" cy="152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851648" cy="609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Other Resources: Bibliography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3352800" cy="365125"/>
          </a:xfrm>
        </p:spPr>
        <p:txBody>
          <a:bodyPr/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www.themua.org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124"/>
            <a:ext cx="7254440" cy="4558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851648" cy="609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Other </a:t>
            </a:r>
            <a:r>
              <a:rPr lang="en-US" sz="3200" dirty="0"/>
              <a:t>Resources: Bibliography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3352800" cy="365125"/>
          </a:xfrm>
        </p:spPr>
        <p:txBody>
          <a:bodyPr/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www.themua.org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6" descr="Proceedin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676400"/>
            <a:ext cx="5657850" cy="4889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851648" cy="609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Other Resources: Conference Proceedings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3352800" cy="365125"/>
          </a:xfrm>
        </p:spPr>
        <p:txBody>
          <a:bodyPr/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www.themua.org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Michelle in Japan\Desktop\MUA\SHA 2015\Proceed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8221" y="1827212"/>
            <a:ext cx="5734405" cy="443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Desktop\MUA\logoli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5791200"/>
            <a:ext cx="1909010" cy="10668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3352800" cy="365125"/>
          </a:xfrm>
        </p:spPr>
        <p:txBody>
          <a:bodyPr/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www.themua.org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048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For more information:</a:t>
            </a:r>
            <a:br>
              <a:rPr lang="en-US" sz="6000" dirty="0" smtClean="0"/>
            </a:br>
            <a:r>
              <a:rPr lang="en-US" sz="6000" dirty="0" smtClean="0">
                <a:hlinkClick r:id="rId3"/>
              </a:rPr>
              <a:t>research@themua.org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http://www.themua.org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876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/>
              <a:t>Thank  you!</a:t>
            </a: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3352800" cy="365125"/>
          </a:xfrm>
        </p:spPr>
        <p:txBody>
          <a:bodyPr/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www.themua.org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906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6000" dirty="0" smtClean="0"/>
              <a:t>URLs for Part I</a:t>
            </a:r>
            <a:r>
              <a:rPr lang="en-US" sz="6000" dirty="0" smtClean="0"/>
              <a:t>:</a:t>
            </a:r>
            <a:br>
              <a:rPr lang="en-US" sz="6000" dirty="0" smtClean="0"/>
            </a:b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249680" y="2522557"/>
            <a:ext cx="6172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The Museum of Underwater Archaeology: </a:t>
            </a:r>
          </a:p>
          <a:p>
            <a:r>
              <a:rPr lang="en-US" sz="1600" dirty="0" smtClean="0">
                <a:latin typeface="+mj-lt"/>
                <a:hlinkClick r:id="rId2"/>
              </a:rPr>
              <a:t>http</a:t>
            </a:r>
            <a:r>
              <a:rPr lang="en-US" sz="1600" dirty="0">
                <a:latin typeface="+mj-lt"/>
                <a:hlinkClick r:id="rId2"/>
              </a:rPr>
              <a:t>://</a:t>
            </a:r>
            <a:r>
              <a:rPr lang="en-US" sz="1600" dirty="0" smtClean="0">
                <a:latin typeface="+mj-lt"/>
                <a:hlinkClick r:id="rId2"/>
              </a:rPr>
              <a:t>www.themua.org</a:t>
            </a:r>
            <a:endParaRPr lang="en-US" sz="1600" dirty="0" smtClean="0">
              <a:latin typeface="+mj-lt"/>
            </a:endParaRPr>
          </a:p>
          <a:p>
            <a:r>
              <a:rPr lang="en-US" sz="1600" dirty="0" smtClean="0">
                <a:latin typeface="+mj-lt"/>
              </a:rPr>
              <a:t>MUA Images and Documents Collection:</a:t>
            </a:r>
          </a:p>
          <a:p>
            <a:pPr lvl="0"/>
            <a:r>
              <a:rPr lang="en-US" altLang="en-US" sz="1600" dirty="0">
                <a:latin typeface="+mj-lt"/>
                <a:hlinkClick r:id="rId3"/>
              </a:rPr>
              <a:t>http://www.themua.org/collections/image-documents</a:t>
            </a:r>
            <a:r>
              <a:rPr lang="en-US" altLang="en-US" sz="1600" dirty="0">
                <a:latin typeface="+mj-lt"/>
              </a:rPr>
              <a:t> </a:t>
            </a:r>
            <a:endParaRPr lang="en-US" altLang="en-US" sz="1600" dirty="0" smtClean="0">
              <a:latin typeface="+mj-lt"/>
            </a:endParaRPr>
          </a:p>
          <a:p>
            <a:pPr lvl="0"/>
            <a:r>
              <a:rPr lang="en-US" sz="1600" dirty="0" err="1" smtClean="0">
                <a:latin typeface="+mj-lt"/>
              </a:rPr>
              <a:t>Omeka</a:t>
            </a:r>
            <a:r>
              <a:rPr lang="en-US" sz="1600" dirty="0" smtClean="0">
                <a:latin typeface="+mj-lt"/>
              </a:rPr>
              <a:t>:</a:t>
            </a:r>
          </a:p>
          <a:p>
            <a:r>
              <a:rPr lang="en-US" sz="1600" dirty="0">
                <a:latin typeface="+mj-lt"/>
                <a:hlinkClick r:id="rId4"/>
              </a:rPr>
              <a:t>http://</a:t>
            </a:r>
            <a:r>
              <a:rPr lang="en-US" sz="1600" dirty="0" smtClean="0">
                <a:latin typeface="+mj-lt"/>
                <a:hlinkClick r:id="rId4"/>
              </a:rPr>
              <a:t>www.omeka.org</a:t>
            </a:r>
            <a:endParaRPr lang="en-US" sz="1600" dirty="0" smtClean="0">
              <a:latin typeface="+mj-lt"/>
            </a:endParaRPr>
          </a:p>
          <a:p>
            <a:r>
              <a:rPr lang="en-US" sz="1600" dirty="0" err="1" smtClean="0">
                <a:latin typeface="+mj-lt"/>
              </a:rPr>
              <a:t>Wordpress</a:t>
            </a:r>
            <a:r>
              <a:rPr lang="en-US" sz="1600" dirty="0" smtClean="0">
                <a:latin typeface="+mj-lt"/>
              </a:rPr>
              <a:t>:</a:t>
            </a:r>
          </a:p>
          <a:p>
            <a:r>
              <a:rPr lang="en-US" sz="1600" dirty="0">
                <a:latin typeface="+mj-lt"/>
                <a:hlinkClick r:id="rId5"/>
              </a:rPr>
              <a:t>https://wordpress.com</a:t>
            </a:r>
            <a:r>
              <a:rPr lang="en-US" sz="1600" dirty="0" smtClean="0">
                <a:latin typeface="+mj-lt"/>
                <a:hlinkClick r:id="rId5"/>
              </a:rPr>
              <a:t>/</a:t>
            </a:r>
            <a:endParaRPr lang="en-US" sz="1600" dirty="0" smtClean="0">
              <a:latin typeface="+mj-lt"/>
            </a:endParaRPr>
          </a:p>
          <a:p>
            <a:r>
              <a:rPr lang="en-US" sz="1600" dirty="0" smtClean="0">
                <a:latin typeface="+mj-lt"/>
              </a:rPr>
              <a:t>Zoomify:</a:t>
            </a:r>
          </a:p>
          <a:p>
            <a:r>
              <a:rPr lang="en-US" sz="1600" dirty="0">
                <a:latin typeface="+mj-lt"/>
                <a:hlinkClick r:id="rId6"/>
              </a:rPr>
              <a:t>http://www.zoomify.com</a:t>
            </a:r>
            <a:r>
              <a:rPr lang="en-US" sz="1600" dirty="0" smtClean="0">
                <a:latin typeface="+mj-lt"/>
                <a:hlinkClick r:id="rId6"/>
              </a:rPr>
              <a:t>/</a:t>
            </a:r>
            <a:endParaRPr lang="en-US" sz="1600" dirty="0" smtClean="0">
              <a:latin typeface="+mj-lt"/>
            </a:endParaRPr>
          </a:p>
          <a:p>
            <a:r>
              <a:rPr lang="en-US" sz="1600" dirty="0" err="1" smtClean="0">
                <a:latin typeface="+mj-lt"/>
              </a:rPr>
              <a:t>Agisoft</a:t>
            </a:r>
            <a:endParaRPr lang="en-US" sz="1600" dirty="0" smtClean="0">
              <a:latin typeface="+mj-lt"/>
            </a:endParaRPr>
          </a:p>
          <a:p>
            <a:r>
              <a:rPr lang="en-US" sz="1600" dirty="0">
                <a:latin typeface="+mj-lt"/>
                <a:hlinkClick r:id="rId7"/>
              </a:rPr>
              <a:t>http://www.agisoft.com</a:t>
            </a:r>
            <a:r>
              <a:rPr lang="en-US" sz="1600" dirty="0" smtClean="0">
                <a:latin typeface="+mj-lt"/>
                <a:hlinkClick r:id="rId7"/>
              </a:rPr>
              <a:t>/</a:t>
            </a:r>
            <a:endParaRPr lang="en-US" sz="1600" dirty="0" smtClean="0">
              <a:latin typeface="+mj-lt"/>
            </a:endParaRPr>
          </a:p>
          <a:p>
            <a:r>
              <a:rPr lang="en-US" sz="1600" dirty="0" smtClean="0">
                <a:latin typeface="+mj-lt"/>
              </a:rPr>
              <a:t>The MUA on Facebook?</a:t>
            </a:r>
          </a:p>
          <a:p>
            <a:pPr lvl="0"/>
            <a:r>
              <a:rPr lang="en-US" sz="1600" dirty="0">
                <a:latin typeface="+mj-lt"/>
                <a:hlinkClick r:id="rId8"/>
              </a:rPr>
              <a:t>https://</a:t>
            </a:r>
            <a:r>
              <a:rPr lang="en-US" altLang="en-US" sz="1600" dirty="0" smtClean="0">
                <a:latin typeface="+mj-lt"/>
                <a:hlinkClick r:id="rId8"/>
              </a:rPr>
              <a:t>www.facebook.com/The-Museum-of-Underwater-Archaeology-MUA-179873378749116</a:t>
            </a:r>
            <a:r>
              <a:rPr lang="en-US" altLang="en-US" sz="1600" dirty="0">
                <a:latin typeface="+mj-lt"/>
                <a:hlinkClick r:id="rId8"/>
              </a:rPr>
              <a:t>/?ref=br_tf</a:t>
            </a:r>
            <a:r>
              <a:rPr lang="en-US" altLang="en-US" sz="1600" dirty="0">
                <a:latin typeface="+mj-lt"/>
              </a:rPr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1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3352800" cy="365125"/>
          </a:xfrm>
        </p:spPr>
        <p:txBody>
          <a:bodyPr/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www.themua.org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48640" y="609600"/>
            <a:ext cx="7851648" cy="9906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6000" dirty="0" smtClean="0"/>
              <a:t>URLs for Part </a:t>
            </a:r>
            <a:r>
              <a:rPr lang="en-US" sz="6000" dirty="0" smtClean="0"/>
              <a:t>II:</a:t>
            </a:r>
            <a:br>
              <a:rPr lang="en-US" sz="6000" dirty="0" smtClean="0"/>
            </a:b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588264" y="1600200"/>
            <a:ext cx="77724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Exhibits on the MUA: </a:t>
            </a:r>
            <a:r>
              <a:rPr lang="en-US" sz="1600" dirty="0">
                <a:hlinkClick r:id="rId2"/>
              </a:rPr>
              <a:t>http://mua.apps.uri.edu/exhibits.html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All Project Journals: </a:t>
            </a:r>
            <a:r>
              <a:rPr lang="en-US" sz="1600" dirty="0">
                <a:hlinkClick r:id="rId3"/>
              </a:rPr>
              <a:t>http://mua.apps.uri.edu/pj.html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Saipan project journal: </a:t>
            </a:r>
            <a:r>
              <a:rPr lang="en-US" sz="1600" dirty="0">
                <a:hlinkClick r:id="rId4"/>
              </a:rPr>
              <a:t>http://mua.apps.uri.edu/project_journals/saipan/saipan_intro.shtml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UNESCO Sri Lanka field school: </a:t>
            </a:r>
            <a:r>
              <a:rPr lang="en-US" sz="1600" dirty="0">
                <a:hlinkClick r:id="rId5"/>
              </a:rPr>
              <a:t>http://mua.apps.uri.edu/project_journals/un/un_intro.shtml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Japanese boats through woodblock prints: </a:t>
            </a:r>
            <a:r>
              <a:rPr lang="en-US" sz="1600" dirty="0">
                <a:hlinkClick r:id="rId6"/>
              </a:rPr>
              <a:t>http://mua.apps.uri.edu/project_journals/aj/aj_intro.shtml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All “In the Field” projects: </a:t>
            </a:r>
            <a:r>
              <a:rPr lang="en-US" sz="1600" dirty="0">
                <a:hlinkClick r:id="rId7"/>
              </a:rPr>
              <a:t>http://mua.apps.uri.edu/inthefield.html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Free China introduction: </a:t>
            </a:r>
            <a:r>
              <a:rPr lang="en-US" sz="1600" dirty="0">
                <a:hlinkClick r:id="rId8"/>
              </a:rPr>
              <a:t>http://mua.apps.uri.edu/in_the_field/junk_update.shtml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Thailand field school introduction: </a:t>
            </a:r>
            <a:r>
              <a:rPr lang="en-US" sz="1600" dirty="0">
                <a:hlinkClick r:id="rId9"/>
              </a:rPr>
              <a:t>http://mua.apps.uri.edu/in_the_field/thai.html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Vietnam Project Center: http://www.themua.org/vietnam/</a:t>
            </a:r>
            <a:br>
              <a:rPr lang="en-US" sz="1600" dirty="0"/>
            </a:br>
            <a:r>
              <a:rPr lang="en-US" sz="1600" dirty="0"/>
              <a:t>Teaching kit: </a:t>
            </a:r>
            <a:r>
              <a:rPr lang="en-US" sz="1600" dirty="0">
                <a:hlinkClick r:id="rId10"/>
              </a:rPr>
              <a:t>http://mua.apps.uri.edu/teaching.html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Asia Learning Path: </a:t>
            </a:r>
            <a:r>
              <a:rPr lang="en-US" sz="1600" dirty="0">
                <a:hlinkClick r:id="rId11"/>
              </a:rPr>
              <a:t>http://mua.apps.uri.edu/alpath.html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Asia Maritime Bibliography: </a:t>
            </a:r>
            <a:r>
              <a:rPr lang="en-US" sz="1600" dirty="0">
                <a:hlinkClick r:id="rId12"/>
              </a:rPr>
              <a:t>http://www.themua.org/collections/collections/show/11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2011 Asia-Pacific Regional Conference on Underwater Cultural Heritage Proceedings: </a:t>
            </a:r>
            <a:r>
              <a:rPr lang="en-US" sz="1600" dirty="0">
                <a:hlinkClick r:id="rId13"/>
              </a:rPr>
              <a:t>http://www.themua.org/collections/collections/show/2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Proceedings of the 2014 Asia-Pacific Regional Conference on Underwater Cultural Heritage: </a:t>
            </a:r>
            <a:r>
              <a:rPr lang="en-US" sz="1600" dirty="0">
                <a:hlinkClick r:id="rId14"/>
              </a:rPr>
              <a:t>http://www.themua.org/collections/collections/show/13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97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851648" cy="609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Museum of Underwater Archaeology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3352800" cy="365125"/>
          </a:xfrm>
        </p:spPr>
        <p:txBody>
          <a:bodyPr/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www.themua.org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133600"/>
            <a:ext cx="76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Our </a:t>
            </a:r>
            <a:r>
              <a:rPr lang="en-US" sz="3600" dirty="0" smtClean="0"/>
              <a:t>mission: to assist </a:t>
            </a:r>
            <a:r>
              <a:rPr lang="en-US" sz="3600" dirty="0"/>
              <a:t>and promote the use of the Internet by ethical professional, student, and </a:t>
            </a:r>
            <a:r>
              <a:rPr lang="en-US" sz="3600" dirty="0" err="1"/>
              <a:t>avocational</a:t>
            </a:r>
            <a:r>
              <a:rPr lang="en-US" sz="3600" dirty="0"/>
              <a:t> underwater archaeologists.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851648" cy="609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MUA in Asia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3352800" cy="365125"/>
          </a:xfrm>
        </p:spPr>
        <p:txBody>
          <a:bodyPr/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www.themua.org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772400" cy="5299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851648" cy="609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Benefits to Online Publication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3352800" cy="365125"/>
          </a:xfrm>
        </p:spPr>
        <p:txBody>
          <a:bodyPr/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www.themua.org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1336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600" dirty="0" smtClean="0"/>
              <a:t>Wide audience</a:t>
            </a:r>
          </a:p>
          <a:p>
            <a:pPr>
              <a:buFontTx/>
              <a:buChar char="-"/>
            </a:pPr>
            <a:r>
              <a:rPr lang="en-US" sz="3600" dirty="0" smtClean="0"/>
              <a:t>Means of gathering information</a:t>
            </a:r>
          </a:p>
          <a:p>
            <a:pPr>
              <a:buFontTx/>
              <a:buChar char="-"/>
            </a:pPr>
            <a:r>
              <a:rPr lang="en-US" sz="3600" dirty="0" smtClean="0"/>
              <a:t>Increased name recognition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851648" cy="609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Types of MUA Presentations: Exhibits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3352800" cy="365125"/>
          </a:xfrm>
        </p:spPr>
        <p:txBody>
          <a:bodyPr/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www.themua.org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600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Detailed investigation of a site or project</a:t>
            </a:r>
            <a:endParaRPr lang="en-US" sz="3200" dirty="0"/>
          </a:p>
        </p:txBody>
      </p:sp>
      <p:pic>
        <p:nvPicPr>
          <p:cNvPr id="6" name="Picture 5" descr="Exhib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438400"/>
            <a:ext cx="5343525" cy="4199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851648" cy="609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Types of MUA Presentations: Project Journals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3352800" cy="365125"/>
          </a:xfrm>
        </p:spPr>
        <p:txBody>
          <a:bodyPr/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www.themua.org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600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Chronicling a project in real time</a:t>
            </a:r>
            <a:endParaRPr lang="en-US" sz="3200" dirty="0"/>
          </a:p>
        </p:txBody>
      </p:sp>
      <p:pic>
        <p:nvPicPr>
          <p:cNvPr id="8" name="Picture 7" descr="Saip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209800"/>
            <a:ext cx="5238074" cy="440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851648" cy="609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Types of MUA Presentations: Project Journals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3352800" cy="365125"/>
          </a:xfrm>
        </p:spPr>
        <p:txBody>
          <a:bodyPr/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www.themua.org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600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Field Schools and Training Journals</a:t>
            </a:r>
            <a:endParaRPr lang="en-US" sz="3200" dirty="0"/>
          </a:p>
        </p:txBody>
      </p:sp>
      <p:pic>
        <p:nvPicPr>
          <p:cNvPr id="9" name="Picture 8" descr="Sri Lan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133600"/>
            <a:ext cx="5338948" cy="4468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851648" cy="609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Types of MUA Presentations: Project Journals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3352800" cy="365125"/>
          </a:xfrm>
        </p:spPr>
        <p:txBody>
          <a:bodyPr/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www.themua.org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600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Individual Research Projects</a:t>
            </a:r>
            <a:endParaRPr lang="en-US" sz="3200" dirty="0"/>
          </a:p>
        </p:txBody>
      </p:sp>
      <p:pic>
        <p:nvPicPr>
          <p:cNvPr id="8" name="Picture 7" descr="MM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209800"/>
            <a:ext cx="5181600" cy="4353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851648" cy="609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Types of MUA Presentations: “In the Field”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3352800" cy="365125"/>
          </a:xfrm>
        </p:spPr>
        <p:txBody>
          <a:bodyPr/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www.themua.org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600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Short Project Introductions</a:t>
            </a:r>
            <a:endParaRPr lang="en-US" sz="3200" dirty="0"/>
          </a:p>
        </p:txBody>
      </p:sp>
      <p:pic>
        <p:nvPicPr>
          <p:cNvPr id="9" name="Picture 8" descr="Free Ch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286000"/>
            <a:ext cx="5181600" cy="4336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4528</TotalTime>
  <Words>256</Words>
  <Application>Microsoft Office PowerPoint</Application>
  <PresentationFormat>On-screen Show (4:3)</PresentationFormat>
  <Paragraphs>73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Constantia</vt:lpstr>
      <vt:lpstr>Wingdings 2</vt:lpstr>
      <vt:lpstr>Flow</vt:lpstr>
      <vt:lpstr>Introducing Asia on the Museum of Underwater Archaeology</vt:lpstr>
      <vt:lpstr>The Museum of Underwater Archaeology</vt:lpstr>
      <vt:lpstr>The MUA in Asia</vt:lpstr>
      <vt:lpstr>Benefits to Online Publication</vt:lpstr>
      <vt:lpstr>Types of MUA Presentations: Exhibits</vt:lpstr>
      <vt:lpstr>Types of MUA Presentations: Project Journals</vt:lpstr>
      <vt:lpstr>Types of MUA Presentations: Project Journals</vt:lpstr>
      <vt:lpstr>Types of MUA Presentations: Project Journals</vt:lpstr>
      <vt:lpstr>Types of MUA Presentations: “In the Field”</vt:lpstr>
      <vt:lpstr>Types of MUA Presentations: Project Centers</vt:lpstr>
      <vt:lpstr>Additional Outreach: Classroom Kit</vt:lpstr>
      <vt:lpstr>Additional Outreach: Learning Path</vt:lpstr>
      <vt:lpstr>Additional Outreach: Learning Path</vt:lpstr>
      <vt:lpstr>Other Resources: Bibliography</vt:lpstr>
      <vt:lpstr>Other Resources: Bibliography</vt:lpstr>
      <vt:lpstr>Other Resources: Conference Proceedings</vt:lpstr>
      <vt:lpstr>For more information: research@themua.org http://www.themua.org</vt:lpstr>
      <vt:lpstr>URLs for Part I: </vt:lpstr>
      <vt:lpstr>URLs for Part II: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Bringing Asia to the World: Public Outreach via the Museum of Underwater Archaeology</dc:title>
  <dc:creator>Owner</dc:creator>
  <cp:lastModifiedBy>Michelle Damian</cp:lastModifiedBy>
  <cp:revision>17</cp:revision>
  <dcterms:created xsi:type="dcterms:W3CDTF">2011-11-02T03:23:58Z</dcterms:created>
  <dcterms:modified xsi:type="dcterms:W3CDTF">2015-11-04T23:16:47Z</dcterms:modified>
</cp:coreProperties>
</file>